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handoutMasterIdLst>
    <p:handoutMasterId r:id="rId49"/>
  </p:handoutMasterIdLst>
  <p:sldIdLst>
    <p:sldId id="256" r:id="rId3"/>
    <p:sldId id="262" r:id="rId4"/>
    <p:sldId id="263" r:id="rId5"/>
    <p:sldId id="277" r:id="rId6"/>
    <p:sldId id="279" r:id="rId7"/>
    <p:sldId id="257" r:id="rId8"/>
    <p:sldId id="332" r:id="rId9"/>
    <p:sldId id="258" r:id="rId10"/>
    <p:sldId id="264" r:id="rId11"/>
    <p:sldId id="294" r:id="rId12"/>
    <p:sldId id="298" r:id="rId13"/>
    <p:sldId id="299" r:id="rId14"/>
    <p:sldId id="300" r:id="rId15"/>
    <p:sldId id="301" r:id="rId16"/>
    <p:sldId id="302" r:id="rId17"/>
    <p:sldId id="303" r:id="rId18"/>
    <p:sldId id="304" r:id="rId19"/>
    <p:sldId id="305" r:id="rId20"/>
    <p:sldId id="306" r:id="rId21"/>
    <p:sldId id="307" r:id="rId22"/>
    <p:sldId id="333"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3" r:id="rId38"/>
    <p:sldId id="324" r:id="rId39"/>
    <p:sldId id="325" r:id="rId40"/>
    <p:sldId id="327" r:id="rId41"/>
    <p:sldId id="328" r:id="rId42"/>
    <p:sldId id="329" r:id="rId43"/>
    <p:sldId id="330" r:id="rId44"/>
    <p:sldId id="331" r:id="rId45"/>
    <p:sldId id="292" r:id="rId46"/>
    <p:sldId id="273" r:id="rId47"/>
  </p:sldIdLst>
  <p:sldSz cx="12192000" cy="6858000"/>
  <p:notesSz cx="6858000" cy="9144000"/>
  <p:embeddedFontLst>
    <p:embeddedFont>
      <p:font typeface="汉仪雅酷黑 45W" panose="020B0404020202020204" pitchFamily="34" charset="-122"/>
      <p:regular r:id="rId53"/>
    </p:embeddedFont>
    <p:embeddedFont>
      <p:font typeface="思源黑体 CN Medium" panose="020B0600000000000000" charset="-122"/>
      <p:regular r:id="rId54"/>
    </p:embeddedFont>
    <p:embeddedFont>
      <p:font typeface="思源黑体 CN Bold" panose="020B0800000000000000" charset="-122"/>
      <p:bold r:id="rId55"/>
    </p:embeddedFont>
    <p:embeddedFont>
      <p:font typeface="思源黑体 CN Regular" panose="020B0500000000000000" charset="-122"/>
      <p:regular r:id="rId56"/>
    </p:embeddedFont>
    <p:embeddedFont>
      <p:font typeface="思源黑体 CN Normal" panose="020B0400000000000000" charset="-122"/>
      <p:regular r:id="rId57"/>
    </p:embeddedFont>
    <p:embeddedFont>
      <p:font typeface="思源宋体 CN Heavy" panose="02020900000000000000" charset="-122"/>
      <p:bold r:id="rId58"/>
    </p:embeddedFont>
    <p:embeddedFont>
      <p:font typeface="等线" panose="02010600030101010101" charset="-122"/>
      <p:regular r:id="rId59"/>
    </p:embeddedFont>
    <p:embeddedFont>
      <p:font typeface="Calibri" panose="020F0502020204030204" charset="0"/>
      <p:regular r:id="rId60"/>
      <p:bold r:id="rId61"/>
      <p:italic r:id="rId62"/>
      <p:boldItalic r:id="rId63"/>
    </p:embeddedFont>
  </p:embeddedFontLst>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gs" Target="tags/tag398.xml"/><Relationship Id="rId63" Type="http://schemas.openxmlformats.org/officeDocument/2006/relationships/font" Target="fonts/font11.fntdata"/><Relationship Id="rId62" Type="http://schemas.openxmlformats.org/officeDocument/2006/relationships/font" Target="fonts/font10.fntdata"/><Relationship Id="rId61" Type="http://schemas.openxmlformats.org/officeDocument/2006/relationships/font" Target="fonts/font9.fntdata"/><Relationship Id="rId60" Type="http://schemas.openxmlformats.org/officeDocument/2006/relationships/font" Target="fonts/font8.fntdata"/><Relationship Id="rId6" Type="http://schemas.openxmlformats.org/officeDocument/2006/relationships/slide" Target="slides/slide4.xml"/><Relationship Id="rId59" Type="http://schemas.openxmlformats.org/officeDocument/2006/relationships/font" Target="fonts/font7.fntdata"/><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handoutMaster" Target="handoutMasters/handoutMaster1.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133.xml"/><Relationship Id="rId2" Type="http://schemas.openxmlformats.org/officeDocument/2006/relationships/tags" Target="../tags/tag116.xml"/><Relationship Id="rId19" Type="http://schemas.openxmlformats.org/officeDocument/2006/relationships/tags" Target="../tags/tag132.xml"/><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5.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1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157.xml"/><Relationship Id="rId2" Type="http://schemas.openxmlformats.org/officeDocument/2006/relationships/tags" Target="../tags/tag140.xml"/><Relationship Id="rId19" Type="http://schemas.openxmlformats.org/officeDocument/2006/relationships/tags" Target="../tags/tag156.xml"/><Relationship Id="rId18" Type="http://schemas.openxmlformats.org/officeDocument/2006/relationships/tags" Target="../tags/tag155.xml"/><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tags" Target="../tags/tag139.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63.xml"/><Relationship Id="rId6" Type="http://schemas.openxmlformats.org/officeDocument/2006/relationships/image" Target="../media/image10.png"/><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69.xml"/><Relationship Id="rId6" Type="http://schemas.openxmlformats.org/officeDocument/2006/relationships/image" Target="../media/image11.png"/><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75.xml"/><Relationship Id="rId6" Type="http://schemas.openxmlformats.org/officeDocument/2006/relationships/image" Target="../media/image12.png"/><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1.xml"/><Relationship Id="rId6" Type="http://schemas.openxmlformats.org/officeDocument/2006/relationships/image" Target="../media/image13.png"/><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1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205.xml"/><Relationship Id="rId2" Type="http://schemas.openxmlformats.org/officeDocument/2006/relationships/tags" Target="../tags/tag188.xml"/><Relationship Id="rId19" Type="http://schemas.openxmlformats.org/officeDocument/2006/relationships/tags" Target="../tags/tag204.xml"/><Relationship Id="rId18" Type="http://schemas.openxmlformats.org/officeDocument/2006/relationships/tags" Target="../tags/tag203.xml"/><Relationship Id="rId17" Type="http://schemas.openxmlformats.org/officeDocument/2006/relationships/tags" Target="../tags/tag202.xml"/><Relationship Id="rId16" Type="http://schemas.openxmlformats.org/officeDocument/2006/relationships/tags" Target="../tags/tag201.xml"/><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7.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2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image" Target="../media/image21.png"/><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0" Type="http://schemas.openxmlformats.org/officeDocument/2006/relationships/slideLayout" Target="../slideLayouts/slideLayout2.xml"/><Relationship Id="rId1" Type="http://schemas.openxmlformats.org/officeDocument/2006/relationships/tags" Target="../tags/tag252.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png"/><Relationship Id="rId7" Type="http://schemas.openxmlformats.org/officeDocument/2006/relationships/tags" Target="../tags/tag269.xml"/><Relationship Id="rId6" Type="http://schemas.openxmlformats.org/officeDocument/2006/relationships/image" Target="../media/image24.png"/><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s>
</file>

<file path=ppt/slides/_rels/slide3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288.xml"/><Relationship Id="rId2" Type="http://schemas.openxmlformats.org/officeDocument/2006/relationships/tags" Target="../tags/tag271.xml"/><Relationship Id="rId19" Type="http://schemas.openxmlformats.org/officeDocument/2006/relationships/tags" Target="../tags/tag287.xml"/><Relationship Id="rId18" Type="http://schemas.openxmlformats.org/officeDocument/2006/relationships/tags" Target="../tags/tag286.xml"/><Relationship Id="rId17" Type="http://schemas.openxmlformats.org/officeDocument/2006/relationships/tags" Target="../tags/tag285.xml"/><Relationship Id="rId16" Type="http://schemas.openxmlformats.org/officeDocument/2006/relationships/tags" Target="../tags/tag284.xml"/><Relationship Id="rId15" Type="http://schemas.openxmlformats.org/officeDocument/2006/relationships/tags" Target="../tags/tag283.xml"/><Relationship Id="rId14" Type="http://schemas.openxmlformats.org/officeDocument/2006/relationships/tags" Target="../tags/tag282.xml"/><Relationship Id="rId13" Type="http://schemas.openxmlformats.org/officeDocument/2006/relationships/tags" Target="../tags/tag281.xml"/><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tags" Target="../tags/tag270.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png"/><Relationship Id="rId7" Type="http://schemas.openxmlformats.org/officeDocument/2006/relationships/tags" Target="../tags/tag294.xml"/><Relationship Id="rId6" Type="http://schemas.openxmlformats.org/officeDocument/2006/relationships/image" Target="../media/image26.png"/><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11.xml"/><Relationship Id="rId7" Type="http://schemas.openxmlformats.org/officeDocument/2006/relationships/image" Target="../media/image30.png"/><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s>
</file>

<file path=ppt/slides/_rels/slide37.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tags" Target="../tags/tag318.xml"/><Relationship Id="rId7" Type="http://schemas.openxmlformats.org/officeDocument/2006/relationships/image" Target="../media/image31.png"/><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0" Type="http://schemas.openxmlformats.org/officeDocument/2006/relationships/slideLayout" Target="../slideLayouts/slideLayout2.xml"/><Relationship Id="rId1" Type="http://schemas.openxmlformats.org/officeDocument/2006/relationships/tags" Target="../tags/tag312.xml"/></Relationships>
</file>

<file path=ppt/slides/_rels/slide3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337.xml"/><Relationship Id="rId2" Type="http://schemas.openxmlformats.org/officeDocument/2006/relationships/tags" Target="../tags/tag320.xml"/><Relationship Id="rId19" Type="http://schemas.openxmlformats.org/officeDocument/2006/relationships/tags" Target="../tags/tag336.xml"/><Relationship Id="rId18" Type="http://schemas.openxmlformats.org/officeDocument/2006/relationships/tags" Target="../tags/tag335.xml"/><Relationship Id="rId17" Type="http://schemas.openxmlformats.org/officeDocument/2006/relationships/tags" Target="../tags/tag334.xml"/><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19.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3.png"/><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image" Target="../media/image4.png"/><Relationship Id="rId6" Type="http://schemas.openxmlformats.org/officeDocument/2006/relationships/tags" Target="../tags/tag12.xml"/><Relationship Id="rId5" Type="http://schemas.openxmlformats.org/officeDocument/2006/relationships/image" Target="../media/image1.jpe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6" Type="http://schemas.openxmlformats.org/officeDocument/2006/relationships/slideLayout" Target="../slideLayouts/slideLayout2.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image" Target="../media/image5.png"/><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9" Type="http://schemas.openxmlformats.org/officeDocument/2006/relationships/tags" Target="../tags/tag351.xml"/><Relationship Id="rId8" Type="http://schemas.openxmlformats.org/officeDocument/2006/relationships/tags" Target="../tags/tag350.xml"/><Relationship Id="rId7" Type="http://schemas.openxmlformats.org/officeDocument/2006/relationships/image" Target="../media/image34.png"/><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1" Type="http://schemas.openxmlformats.org/officeDocument/2006/relationships/slideLayout" Target="../slideLayouts/slideLayout2.xml"/><Relationship Id="rId10" Type="http://schemas.openxmlformats.org/officeDocument/2006/relationships/image" Target="../media/image35.png"/><Relationship Id="rId1" Type="http://schemas.openxmlformats.org/officeDocument/2006/relationships/tags" Target="../tags/tag344.xml"/></Relationships>
</file>

<file path=ppt/slides/_rels/slide41.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image" Target="../media/image36.png"/><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1" Type="http://schemas.openxmlformats.org/officeDocument/2006/relationships/slideLayout" Target="../slideLayouts/slideLayout2.xml"/><Relationship Id="rId10" Type="http://schemas.openxmlformats.org/officeDocument/2006/relationships/image" Target="../media/image37.png"/><Relationship Id="rId1" Type="http://schemas.openxmlformats.org/officeDocument/2006/relationships/tags" Target="../tags/tag352.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8.GIF"/><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s>
</file>

<file path=ppt/slides/_rels/slide43.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image" Target="../media/image39.png"/><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0" Type="http://schemas.openxmlformats.org/officeDocument/2006/relationships/slideLayout" Target="../slideLayouts/slideLayout2.xml"/><Relationship Id="rId1" Type="http://schemas.openxmlformats.org/officeDocument/2006/relationships/tags" Target="../tags/tag366.xml"/></Relationships>
</file>

<file path=ppt/slides/_rels/slide44.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4" Type="http://schemas.openxmlformats.org/officeDocument/2006/relationships/slideLayout" Target="../slideLayouts/slideLayout2.xml"/><Relationship Id="rId23" Type="http://schemas.openxmlformats.org/officeDocument/2006/relationships/tags" Target="../tags/tag394.xml"/><Relationship Id="rId22" Type="http://schemas.openxmlformats.org/officeDocument/2006/relationships/tags" Target="../tags/tag393.xml"/><Relationship Id="rId21" Type="http://schemas.openxmlformats.org/officeDocument/2006/relationships/tags" Target="../tags/tag392.xml"/><Relationship Id="rId20" Type="http://schemas.openxmlformats.org/officeDocument/2006/relationships/tags" Target="../tags/tag391.xml"/><Relationship Id="rId2" Type="http://schemas.openxmlformats.org/officeDocument/2006/relationships/image" Target="../media/image2.png"/><Relationship Id="rId19" Type="http://schemas.openxmlformats.org/officeDocument/2006/relationships/tags" Target="../tags/tag390.xml"/><Relationship Id="rId18" Type="http://schemas.openxmlformats.org/officeDocument/2006/relationships/tags" Target="../tags/tag389.xml"/><Relationship Id="rId17" Type="http://schemas.openxmlformats.org/officeDocument/2006/relationships/tags" Target="../tags/tag388.xml"/><Relationship Id="rId16" Type="http://schemas.openxmlformats.org/officeDocument/2006/relationships/tags" Target="../tags/tag387.xml"/><Relationship Id="rId15" Type="http://schemas.openxmlformats.org/officeDocument/2006/relationships/tags" Target="../tags/tag386.xml"/><Relationship Id="rId14" Type="http://schemas.openxmlformats.org/officeDocument/2006/relationships/tags" Target="../tags/tag385.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97.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396.xml"/><Relationship Id="rId1" Type="http://schemas.openxmlformats.org/officeDocument/2006/relationships/tags" Target="../tags/tag39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7" Type="http://schemas.openxmlformats.org/officeDocument/2006/relationships/slideLayout" Target="../slideLayouts/slideLayout2.xml"/><Relationship Id="rId36" Type="http://schemas.openxmlformats.org/officeDocument/2006/relationships/tags" Target="../tags/tag63.xml"/><Relationship Id="rId35" Type="http://schemas.openxmlformats.org/officeDocument/2006/relationships/tags" Target="../tags/tag62.xml"/><Relationship Id="rId34" Type="http://schemas.openxmlformats.org/officeDocument/2006/relationships/tags" Target="../tags/tag61.xml"/><Relationship Id="rId33" Type="http://schemas.openxmlformats.org/officeDocument/2006/relationships/tags" Target="../tags/tag60.xml"/><Relationship Id="rId32" Type="http://schemas.openxmlformats.org/officeDocument/2006/relationships/tags" Target="../tags/tag59.xml"/><Relationship Id="rId31" Type="http://schemas.openxmlformats.org/officeDocument/2006/relationships/tags" Target="../tags/tag58.xml"/><Relationship Id="rId30" Type="http://schemas.openxmlformats.org/officeDocument/2006/relationships/tags" Target="../tags/tag57.xml"/><Relationship Id="rId3" Type="http://schemas.openxmlformats.org/officeDocument/2006/relationships/tags" Target="../tags/tag30.xml"/><Relationship Id="rId29" Type="http://schemas.openxmlformats.org/officeDocument/2006/relationships/tags" Target="../tags/tag56.xml"/><Relationship Id="rId28" Type="http://schemas.openxmlformats.org/officeDocument/2006/relationships/tags" Target="../tags/tag55.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29.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9" Type="http://schemas.openxmlformats.org/officeDocument/2006/relationships/slideLayout" Target="../slideLayouts/slideLayout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tags" Target="../tags/tag65.xml"/><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93.xml"/><Relationship Id="rId19" Type="http://schemas.openxmlformats.org/officeDocument/2006/relationships/tags" Target="../tags/tag109.xml"/><Relationship Id="rId18" Type="http://schemas.openxmlformats.org/officeDocument/2006/relationships/tags" Target="../tags/tag108.xml"/><Relationship Id="rId17" Type="http://schemas.openxmlformats.org/officeDocument/2006/relationships/tags" Target="../tags/tag107.xml"/><Relationship Id="rId16" Type="http://schemas.openxmlformats.org/officeDocument/2006/relationships/tags" Target="../tags/tag106.xml"/><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2.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a:t>
            </a:r>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六</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02" y="1852455"/>
            <a:ext cx="6859707" cy="2122805"/>
          </a:xfrm>
          <a:prstGeom prst="rect">
            <a:avLst/>
          </a:prstGeom>
          <a:noFill/>
        </p:spPr>
        <p:txBody>
          <a:bodyPr wrap="square" rtlCol="0">
            <a:spAutoFit/>
          </a:bodyPr>
          <a:lstStyle/>
          <a:p>
            <a:r>
              <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Shopee平台商品优化技巧</a:t>
            </a:r>
            <a:endPar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177915" y="3442970"/>
            <a:ext cx="38550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商品优化器概述</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Optimise your listing</a:t>
            </a:r>
            <a:r>
              <a:rPr lang="en-US" altLang="zh-CN" sz="1400" dirty="0">
                <a:solidFill>
                  <a:schemeClr val="bg1"/>
                </a:solidFill>
                <a:latin typeface="思源黑体 CN Regular" panose="020B0500000000000000" charset="-122"/>
                <a:ea typeface="思源黑体 CN Regular" panose="020B0500000000000000" charset="-122"/>
                <a:sym typeface="+mn-ea"/>
              </a:rPr>
              <a:t> overview</a:t>
            </a:r>
            <a:endParaRPr lang="en-US" altLang="zh-CN"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显示店铺商品的整体状态、待优化商品的数量、高质量商品的数量。可参考系统给出的修改建议来提高待优化商品的质量。</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26885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商品优化器概述</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1【修改商品信息】</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点击【编辑（Edit）】，可修改商品信息。</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 name="图片 3" descr="/private/var/folders/n6/nkldrfbd0n51r9x_617btb_w0000gn/T/com.kingsoft.wpsoffice.mac/photoedit2/20231212160806/temp.pngtemp"/>
          <p:cNvPicPr>
            <a:picLocks noChangeAspect="1"/>
          </p:cNvPicPr>
          <p:nvPr>
            <p:custDataLst>
              <p:tags r:id="rId5"/>
            </p:custDataLst>
          </p:nvPr>
        </p:nvPicPr>
        <p:blipFill>
          <a:blip r:embed="rId6"/>
          <a:stretch>
            <a:fillRect/>
          </a:stretch>
        </p:blipFill>
        <p:spPr>
          <a:xfrm>
            <a:off x="3349943" y="2564765"/>
            <a:ext cx="5492115" cy="26416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03</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177915" y="3442970"/>
            <a:ext cx="38550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优化内容</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Optimize your content</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在</a:t>
            </a: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商品优化器</a:t>
            </a: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a:t>
            </a: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Listing Optimiser</a:t>
            </a: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)下，可以查看需要优化的内容。</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514794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1【商品标题过短（Short Product Name）】</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优质的商品名称应该：</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（1）简明扼要，直接地向买家介绍商品。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（2）商品名称应包含品牌、型号和颜色等重要的详细信息。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（3）至少包含30个字符。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3" descr="/private/var/folders/n6/nkldrfbd0n51r9x_617btb_w0000gn/T/com.kingsoft.wpsoffice.mac/photoedit2/20231212163131/temp.pngtemp"/>
          <p:cNvPicPr>
            <a:picLocks noChangeAspect="1"/>
          </p:cNvPicPr>
          <p:nvPr>
            <p:custDataLst>
              <p:tags r:id="rId5"/>
            </p:custDataLst>
          </p:nvPr>
        </p:nvPicPr>
        <p:blipFill>
          <a:blip r:embed="rId6"/>
          <a:stretch>
            <a:fillRect/>
          </a:stretch>
        </p:blipFill>
        <p:spPr>
          <a:xfrm>
            <a:off x="5325110" y="3287395"/>
            <a:ext cx="4171315" cy="20066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矩形 2"/>
          <p:cNvSpPr/>
          <p:nvPr>
            <p:custDataLst>
              <p:tags r:id="rId7"/>
            </p:custDataLst>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优化内容</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5988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【类目错误（Wrong Category）】</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（1）为商品选择正确的分类，以确保搜索结果与商品相匹配。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（2）让商品更容易被发现，帮助买家轻松地找到商品。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 name="图片 3" descr="/private/var/folders/n6/nkldrfbd0n51r9x_617btb_w0000gn/T/com.kingsoft.wpsoffice.mac/photoedit2/20231212163148/temp.pngtemp"/>
          <p:cNvPicPr>
            <a:picLocks noChangeAspect="1"/>
          </p:cNvPicPr>
          <p:nvPr>
            <p:custDataLst>
              <p:tags r:id="rId5"/>
            </p:custDataLst>
          </p:nvPr>
        </p:nvPicPr>
        <p:blipFill>
          <a:blip r:embed="rId6"/>
          <a:stretch>
            <a:fillRect/>
          </a:stretch>
        </p:blipFill>
        <p:spPr>
          <a:xfrm>
            <a:off x="3600450" y="2916555"/>
            <a:ext cx="4991100" cy="24003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4" name="矩形 3"/>
          <p:cNvSpPr/>
          <p:nvPr>
            <p:custDataLst>
              <p:tags r:id="rId7"/>
            </p:custDataLst>
          </p:nvPr>
        </p:nvSpPr>
        <p:spPr>
          <a:xfrm>
            <a:off x="1200150" y="278765"/>
            <a:ext cx="3875405" cy="460375"/>
          </a:xfrm>
          <a:prstGeom prst="rect">
            <a:avLst/>
          </a:prstGeom>
        </p:spPr>
        <p:txBody>
          <a:bodyPr wrap="square">
            <a:spAutoFit/>
          </a:bodyPr>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优化内容</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7618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【产品描述过短（Short Description）】</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（1）一个全面的商品描述应该包含功能和优点等实用信息，有助于买家更好地了解商品。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（2）信息不足可能会使买家混乱，产生更多关于商品的疑问，最终可能导致买家放弃购买。</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3" descr="/private/var/folders/n6/nkldrfbd0n51r9x_617btb_w0000gn/T/com.kingsoft.wpsoffice.mac/photoedit2/20231212163203/temp.pngtemp"/>
          <p:cNvPicPr>
            <a:picLocks noChangeAspect="1"/>
          </p:cNvPicPr>
          <p:nvPr>
            <p:custDataLst>
              <p:tags r:id="rId5"/>
            </p:custDataLst>
          </p:nvPr>
        </p:nvPicPr>
        <p:blipFill>
          <a:blip r:embed="rId6"/>
          <a:stretch>
            <a:fillRect/>
          </a:stretch>
        </p:blipFill>
        <p:spPr>
          <a:xfrm>
            <a:off x="3474720" y="2918460"/>
            <a:ext cx="5068570" cy="243776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4" name="矩形 3"/>
          <p:cNvSpPr/>
          <p:nvPr>
            <p:custDataLst>
              <p:tags r:id="rId7"/>
            </p:custDataLst>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优化内容</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57898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【图片质量太低（Too Few Images）】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上传高质量图片有助于：</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（1）清晰地展示商品；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（2）多角度展示商品；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6" name="图片 6" descr="/private/var/folders/n6/nkldrfbd0n51r9x_617btb_w0000gn/T/com.kingsoft.wpsoffice.mac/photoedit2/20231212163217/temp.pngtemp"/>
          <p:cNvPicPr>
            <a:picLocks noChangeAspect="1"/>
          </p:cNvPicPr>
          <p:nvPr>
            <p:custDataLst>
              <p:tags r:id="rId5"/>
            </p:custDataLst>
          </p:nvPr>
        </p:nvPicPr>
        <p:blipFill>
          <a:blip r:embed="rId6"/>
          <a:stretch>
            <a:fillRect/>
          </a:stretch>
        </p:blipFill>
        <p:spPr>
          <a:xfrm>
            <a:off x="3742055" y="3362325"/>
            <a:ext cx="5033645" cy="242062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文本框 2"/>
          <p:cNvSpPr txBox="1"/>
          <p:nvPr/>
        </p:nvSpPr>
        <p:spPr>
          <a:xfrm>
            <a:off x="4559935" y="2145665"/>
            <a:ext cx="6096000" cy="829945"/>
          </a:xfrm>
          <a:prstGeom prst="rect">
            <a:avLst/>
          </a:prstGeom>
          <a:noFill/>
        </p:spPr>
        <p:txBody>
          <a:bodyPr wrap="square" rtlCol="0" anchor="t">
            <a:sp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（3）展示商品的大小和比例，帮助买家衡量商品的实际情况；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（4）帮助买家想象商品的实际使用体验。</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4" name="矩形 3"/>
          <p:cNvSpPr/>
          <p:nvPr>
            <p:custDataLst>
              <p:tags r:id="rId7"/>
            </p:custDataLst>
          </p:nvPr>
        </p:nvSpPr>
        <p:spPr>
          <a:xfrm>
            <a:off x="1200150" y="278765"/>
            <a:ext cx="3875405" cy="460375"/>
          </a:xfrm>
          <a:prstGeom prst="rect">
            <a:avLst/>
          </a:prstGeom>
        </p:spPr>
        <p:txBody>
          <a:bodyPr wrap="square">
            <a:spAutoFit/>
          </a:bodyPr>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优化内容</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523748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优化内容</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5</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【遗失包裹详情（Missing Parcel Details）】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包裹尺寸用于计算运费，因此您应该提供完整准确的包裹尺寸，以确保Shopee平台收取的运费正确无误。</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7" name="图片 7" descr="/private/var/folders/n6/nkldrfbd0n51r9x_617btb_w0000gn/T/com.kingsoft.wpsoffice.mac/photoedit2/20231212163230/temp.pngtemp"/>
          <p:cNvPicPr>
            <a:picLocks noChangeAspect="1"/>
          </p:cNvPicPr>
          <p:nvPr>
            <p:custDataLst>
              <p:tags r:id="rId5"/>
            </p:custDataLst>
          </p:nvPr>
        </p:nvPicPr>
        <p:blipFill>
          <a:blip r:embed="rId6"/>
          <a:stretch>
            <a:fillRect/>
          </a:stretch>
        </p:blipFill>
        <p:spPr>
          <a:xfrm>
            <a:off x="3255010" y="2591435"/>
            <a:ext cx="5894705" cy="283464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04</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177915" y="3442970"/>
            <a:ext cx="38550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商品标题优化</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Product Name</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学会使用结构化的名称来优化标题以及关键词的搜索方法。</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01815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【品牌商品—标题结构】</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【结构】店铺名/品牌名+（修饰词）产品名字（修饰词）+型号/尺寸（修饰词）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【要点】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（1）标题可进行调整顺序或在前/后加入场景词、热点词、卖点词等修饰词，以丰富标题。</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（2）适合所有站点、所有品类。</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（3）对于泰国、越南、印尼，语言使用习惯为修饰词放在名字之后。</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（4）请勿进行关键词滥用（标题与商品不符）。</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p:cNvPicPr>
            <a:picLocks noChangeAspect="1"/>
          </p:cNvPicPr>
          <p:nvPr>
            <p:custDataLst>
              <p:tags r:id="rId5"/>
            </p:custDataLst>
          </p:nvPr>
        </p:nvPicPr>
        <p:blipFill>
          <a:blip r:embed="rId6"/>
          <a:stretch>
            <a:fillRect/>
          </a:stretch>
        </p:blipFill>
        <p:spPr>
          <a:xfrm>
            <a:off x="7205345" y="3922395"/>
            <a:ext cx="3676015" cy="213995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8976"/>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1.了解商品优化器的基本功能</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及商品优化的具体类型。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46037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能够在shopee平台上完成商品标题、商品类目的优化</a:t>
            </a:r>
            <a:r>
              <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a:t>
            </a:r>
            <a:endPar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9" name="矩形 18"/>
          <p:cNvSpPr/>
          <p:nvPr>
            <p:custDataLst>
              <p:tags r:id="rId3"/>
            </p:custDataLst>
          </p:nvPr>
        </p:nvSpPr>
        <p:spPr>
          <a:xfrm>
            <a:off x="5173345" y="167512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素养目标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20" name="矩形 19"/>
          <p:cNvSpPr/>
          <p:nvPr>
            <p:custDataLst>
              <p:tags r:id="rId4"/>
            </p:custDataLst>
          </p:nvPr>
        </p:nvSpPr>
        <p:spPr>
          <a:xfrm>
            <a:off x="5231130" y="2197079"/>
            <a:ext cx="1544955"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Literacy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21" name="矩形 20"/>
          <p:cNvSpPr/>
          <p:nvPr>
            <p:custDataLst>
              <p:tags r:id="rId5"/>
            </p:custDataLst>
          </p:nvPr>
        </p:nvSpPr>
        <p:spPr>
          <a:xfrm>
            <a:off x="5173345" y="2527300"/>
            <a:ext cx="3465195"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1.树立合规意识，能够在平台规定的范围内进行商品优化。</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1629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【无品牌商品—标题结构】</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【结构】产品名+核心卖点+适用场景（型号/尺寸）</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（1）无品牌的商品需要突出核心卖点及使用场景。</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（2）各元素的顺序可根本站点语言习惯进行调整。</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 name="图片 1"/>
          <p:cNvPicPr>
            <a:picLocks noChangeAspect="1"/>
          </p:cNvPicPr>
          <p:nvPr>
            <p:custDataLst>
              <p:tags r:id="rId5"/>
            </p:custDataLst>
          </p:nvPr>
        </p:nvPicPr>
        <p:blipFill>
          <a:blip r:embed="rId6"/>
          <a:srcRect l="554" t="1072" r="16370" b="1715"/>
          <a:stretch>
            <a:fillRect/>
          </a:stretch>
        </p:blipFill>
        <p:spPr>
          <a:xfrm>
            <a:off x="5075555" y="3219450"/>
            <a:ext cx="3988435" cy="2115820"/>
          </a:xfrm>
          <a:custGeom>
            <a:avLst/>
            <a:gdLst/>
            <a:ahLst/>
            <a:cxnLst>
              <a:cxn ang="3">
                <a:pos x="hc" y="t"/>
              </a:cxn>
              <a:cxn ang="cd2">
                <a:pos x="l" y="vc"/>
              </a:cxn>
              <a:cxn ang="cd4">
                <a:pos x="hc" y="b"/>
              </a:cxn>
              <a:cxn ang="0">
                <a:pos x="r" y="vc"/>
              </a:cxn>
            </a:cxnLst>
            <a:rect l="l" t="t" r="r" b="b"/>
            <a:pathLst>
              <a:path w="8551" h="4536">
                <a:moveTo>
                  <a:pt x="0" y="0"/>
                </a:moveTo>
                <a:lnTo>
                  <a:pt x="8551" y="0"/>
                </a:lnTo>
                <a:lnTo>
                  <a:pt x="8551" y="4536"/>
                </a:lnTo>
                <a:lnTo>
                  <a:pt x="0" y="4536"/>
                </a:lnTo>
                <a:lnTo>
                  <a:pt x="0" y="0"/>
                </a:lnTo>
                <a:close/>
              </a:path>
            </a:pathLst>
          </a:cu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1629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【无品牌商品—标题结构】</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以下是有关如何创建良好商品名称的一些指南：</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①每个单词的第一个字母大写。</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②单个单词请勿全部大写，品牌名称除外，例如 ZARA、ASUS。</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③请勿包含主观评论和促销信息：例如热门商品、畅销商品、促销、免费送货或价格。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④避免关键字垃圾邮件，即不相关的单词。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⑤请勿使用表情符号、主题标签或符号，例如 }、~、$、^、{、&lt;、!、*、#、@、;、%、&gt;</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414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【关键词优化—关键词的种类】</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（1）大词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大词，也叫核心词，是最容易找到的关键词。这些关键词的含义范围比较广泛，整体流量较大。但同时，使用</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的卖家多、竞争也大。因此在推新品初期不建议单独使用，而是在流量累积到一定程度时，搭配另外两种关键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词一起使用，才能真正吸引到大词的流量。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长度：通常以一个单词的形式出现  • 常用来源：类目词，例：shoes, keys, phone, shirt</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414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【关键词优化—关键词的种类】</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（2）行生词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衍生词通常用来修饰大词，相较于大词来说更加具体、竞争较小，是流量的主力军。另外，衍生词也决定了点</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击率，当买家在搜索结果看到一系列商品时，会点击那个更切中痛点的商品标题：比如，买家通过搜索 “裤子”</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看到了一系列裤子，最终更有可能点击“高腰、显瘦、加厚” 等精准切中痛点的商品。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长度：通常以2~3短语的形式出现  • 常用来源：商品属性（如颜色、功能）、使用场景、卖点，例：free </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shipping, notebook promotions, school shoes</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7414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【关键词优化—关键词的种类】</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（3）长尾词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由多个词组成，与大词和衍生词相比，长尾关键字的搜索量较低，竞争小、带来的流量更精准，可以在初期为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新品积累到基础流量。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长度：≥4个单词组成 • 常用来源：商品属性、搜索栏推荐词，例：Lenovo ThinkPad x1 Carbon Ultrabook</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2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【关键词优化—关键词的搜索方法】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（1）搜索引擎的相关搜索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对于新手卖家来说，最简单的就是在谷歌搜索直接搜商品名称，然后拉到最下面的【相关搜索】，就可以看到</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最近热搜的相关词汇。</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descr="截屏2023-12-04 11.23.30"/>
          <p:cNvPicPr>
            <a:picLocks noChangeAspect="1"/>
          </p:cNvPicPr>
          <p:nvPr>
            <p:custDataLst>
              <p:tags r:id="rId5"/>
            </p:custDataLst>
          </p:nvPr>
        </p:nvPicPr>
        <p:blipFill>
          <a:blip r:embed="rId6"/>
          <a:srcRect l="5201" t="2230" r="6081" b="1431"/>
          <a:stretch>
            <a:fillRect/>
          </a:stretch>
        </p:blipFill>
        <p:spPr>
          <a:xfrm>
            <a:off x="3528060" y="3228975"/>
            <a:ext cx="5600700" cy="2249170"/>
          </a:xfrm>
          <a:custGeom>
            <a:avLst/>
            <a:gdLst/>
            <a:ahLst/>
            <a:cxnLst>
              <a:cxn ang="3">
                <a:pos x="hc" y="t"/>
              </a:cxn>
              <a:cxn ang="cd2">
                <a:pos x="l" y="vc"/>
              </a:cxn>
              <a:cxn ang="cd4">
                <a:pos x="hc" y="b"/>
              </a:cxn>
              <a:cxn ang="0">
                <a:pos x="r" y="vc"/>
              </a:cxn>
            </a:cxnLst>
            <a:rect l="l" t="t" r="r" b="b"/>
            <a:pathLst>
              <a:path w="14415" h="5789">
                <a:moveTo>
                  <a:pt x="0" y="0"/>
                </a:moveTo>
                <a:lnTo>
                  <a:pt x="14415" y="0"/>
                </a:lnTo>
                <a:lnTo>
                  <a:pt x="14415" y="5789"/>
                </a:lnTo>
                <a:lnTo>
                  <a:pt x="0" y="5789"/>
                </a:lnTo>
                <a:lnTo>
                  <a:pt x="0" y="0"/>
                </a:lnTo>
                <a:close/>
              </a:path>
            </a:pathLst>
          </a:cu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2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【关键词优化—关键词的搜索方法】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（2）Shopee推荐搜索词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 Shopee 网站输入一个词，搜索栏下方会推荐一系列相关的关键词。由于很多买家在搜索的时候也是使</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用这种方式来寻找商品，所以这些词组也是很好的引流选择。</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0" name="图片 4" descr="截屏2023-12-04 11.27.33"/>
          <p:cNvPicPr>
            <a:picLocks noChangeAspect="1"/>
          </p:cNvPicPr>
          <p:nvPr>
            <p:custDataLst>
              <p:tags r:id="rId5"/>
            </p:custDataLst>
          </p:nvPr>
        </p:nvPicPr>
        <p:blipFill>
          <a:blip r:embed="rId6"/>
          <a:stretch>
            <a:fillRect/>
          </a:stretch>
        </p:blipFill>
        <p:spPr>
          <a:xfrm>
            <a:off x="3790315" y="3287395"/>
            <a:ext cx="4863465" cy="233426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2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【关键词优化—关键词的搜索方法】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（3）查看热销（竞品）商品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参考竞品也是一个常见的思路，可以前往Shopee网站对应类目下查看热销商品的关键词。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1" name="图片 1" descr="截屏2023-12-04 11.48.41"/>
          <p:cNvPicPr>
            <a:picLocks noChangeAspect="1"/>
          </p:cNvPicPr>
          <p:nvPr>
            <p:custDataLst>
              <p:tags r:id="rId5"/>
            </p:custDataLst>
          </p:nvPr>
        </p:nvPicPr>
        <p:blipFill>
          <a:blip r:embed="rId6"/>
          <a:stretch>
            <a:fillRect/>
          </a:stretch>
        </p:blipFill>
        <p:spPr>
          <a:xfrm>
            <a:off x="3800475" y="2910205"/>
            <a:ext cx="4897755" cy="270002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2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【关键词优化—关键词的搜索方法】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（4）查看虾皮的广告推荐关键词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怎么判断一个词是不是买家买产品搜索度较高的词，这可以适用Shopee平台广告的关键词热度查询，质量和搜</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索量越高，热度越高。如何找到关键词热度查询？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点击商家中心-营销中心板块下的【虾皮广告（Shooee Ads）】</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4" descr="截屏2023-12-12 16.48.52"/>
          <p:cNvPicPr>
            <a:picLocks noChangeAspect="1"/>
          </p:cNvPicPr>
          <p:nvPr>
            <p:custDataLst>
              <p:tags r:id="rId5"/>
            </p:custDataLst>
          </p:nvPr>
        </p:nvPicPr>
        <p:blipFill>
          <a:blip r:embed="rId6"/>
          <a:stretch>
            <a:fillRect/>
          </a:stretch>
        </p:blipFill>
        <p:spPr>
          <a:xfrm>
            <a:off x="3910965" y="3545840"/>
            <a:ext cx="4445635" cy="214693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2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【关键词优化—关键词的搜索方法】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点击【创建新广告（Create New Ads）】</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5" name="图片 15" descr="截屏2023-12-12 16.49.00"/>
          <p:cNvPicPr>
            <a:picLocks noChangeAspect="1"/>
          </p:cNvPicPr>
          <p:nvPr>
            <p:custDataLst>
              <p:tags r:id="rId5"/>
            </p:custDataLst>
          </p:nvPr>
        </p:nvPicPr>
        <p:blipFill>
          <a:blip r:embed="rId6"/>
          <a:stretch>
            <a:fillRect/>
          </a:stretch>
        </p:blipFill>
        <p:spPr>
          <a:xfrm>
            <a:off x="6483985" y="1134745"/>
            <a:ext cx="4293235" cy="185610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矩形 2"/>
          <p:cNvSpPr/>
          <p:nvPr>
            <p:custDataLst>
              <p:tags r:id="rId7"/>
            </p:custDataLst>
          </p:nvPr>
        </p:nvSpPr>
        <p:spPr>
          <a:xfrm>
            <a:off x="1331595" y="377952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点击【搜索广告（Search Ads）】</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16" name="图片 16" descr="截屏2023-12-12 16.49.10"/>
          <p:cNvPicPr>
            <a:picLocks noChangeAspect="1"/>
          </p:cNvPicPr>
          <p:nvPr>
            <p:custDataLst>
              <p:tags r:id="rId8"/>
            </p:custDataLst>
          </p:nvPr>
        </p:nvPicPr>
        <p:blipFill>
          <a:blip r:embed="rId9"/>
          <a:stretch>
            <a:fillRect/>
          </a:stretch>
        </p:blipFill>
        <p:spPr>
          <a:xfrm>
            <a:off x="6483985" y="3632835"/>
            <a:ext cx="4302125" cy="189357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30min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近期服装店老板吴总上架的几款产品因为违规Shopee平台规定，被强制下架，导致店铺的评分下降。</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作为A职业技术学院的一名学生，你接到了吴</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总的委托，帮助他完成几款商品的优化。</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2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【关键词优化—关键词的搜索方法】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点击【商品设置（Product Settings）】处，添加一个商品。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7" name="图片 17" descr="截屏2023-12-12 16.49.34"/>
          <p:cNvPicPr>
            <a:picLocks noChangeAspect="1"/>
          </p:cNvPicPr>
          <p:nvPr>
            <p:custDataLst>
              <p:tags r:id="rId5"/>
            </p:custDataLst>
          </p:nvPr>
        </p:nvPicPr>
        <p:blipFill>
          <a:blip r:embed="rId6"/>
          <a:stretch>
            <a:fillRect/>
          </a:stretch>
        </p:blipFill>
        <p:spPr>
          <a:xfrm>
            <a:off x="3044190" y="2541905"/>
            <a:ext cx="6361430" cy="26924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2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商品标题优化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【关键词优化—关键词的搜索方法】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随后点击【添加关键词（Add Keywords）】，即可进行输入关键词进行热度查询。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8" name="图片 18" descr="截屏2023-12-12 16.49.48"/>
          <p:cNvPicPr>
            <a:picLocks noChangeAspect="1"/>
          </p:cNvPicPr>
          <p:nvPr>
            <p:custDataLst>
              <p:tags r:id="rId5"/>
            </p:custDataLst>
          </p:nvPr>
        </p:nvPicPr>
        <p:blipFill>
          <a:blip r:embed="rId6"/>
          <a:stretch>
            <a:fillRect/>
          </a:stretch>
        </p:blipFill>
        <p:spPr>
          <a:xfrm>
            <a:off x="1654810" y="3238500"/>
            <a:ext cx="3792220" cy="153733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12" name="图片 2" descr="截屏2023-12-04 11.40.07"/>
          <p:cNvPicPr>
            <a:picLocks noChangeAspect="1"/>
          </p:cNvPicPr>
          <p:nvPr>
            <p:custDataLst>
              <p:tags r:id="rId7"/>
            </p:custDataLst>
          </p:nvPr>
        </p:nvPicPr>
        <p:blipFill>
          <a:blip r:embed="rId8"/>
          <a:stretch>
            <a:fillRect/>
          </a:stretch>
        </p:blipFill>
        <p:spPr>
          <a:xfrm>
            <a:off x="6823710" y="3082290"/>
            <a:ext cx="3826510" cy="185039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05</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177915" y="3442970"/>
            <a:ext cx="38550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产品上架的类目</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Add a New Product</a:t>
            </a:r>
            <a:r>
              <a:rPr lang="en-US" sz="1400" dirty="0">
                <a:solidFill>
                  <a:schemeClr val="bg1"/>
                </a:solidFill>
                <a:latin typeface="思源黑体 CN Regular" panose="020B0500000000000000" charset="-122"/>
                <a:ea typeface="思源黑体 CN Regular" panose="020B0500000000000000" charset="-122"/>
                <a:sym typeface="+mn-ea"/>
              </a:rPr>
              <a:t> Category</a:t>
            </a:r>
            <a:endParaRPr 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【商品类目优化（Product Category）】将产品上传到正确的类别可以让买家在该类别中搜索时更轻松地找到产品。 </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80416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产品上架的类目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【填写你的产品类别】</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如果不确定产品的正确类别，可在【产品上架（Add a New Product）】的类目（Category）里点击【查看更多（Click here to learn more）】的类别列表找到适合产品的类别。</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descr="/private/var/folders/n6/nkldrfbd0n51r9x_617btb_w0000gn/T/com.kingsoft.wpsoffice.mac/photoedit2/20231212171514/temp.pngtemp"/>
          <p:cNvPicPr>
            <a:picLocks noChangeAspect="1"/>
          </p:cNvPicPr>
          <p:nvPr>
            <p:custDataLst>
              <p:tags r:id="rId5"/>
            </p:custDataLst>
          </p:nvPr>
        </p:nvPicPr>
        <p:blipFill>
          <a:blip r:embed="rId6"/>
          <a:stretch>
            <a:fillRect/>
          </a:stretch>
        </p:blipFill>
        <p:spPr>
          <a:xfrm>
            <a:off x="1551940" y="3166745"/>
            <a:ext cx="4369435" cy="203136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 name="图片 5" descr="/private/var/folders/n6/nkldrfbd0n51r9x_617btb_w0000gn/T/com.kingsoft.wpsoffice.mac/photoedit2/20231212171529/temp.pngtemp"/>
          <p:cNvPicPr>
            <a:picLocks noChangeAspect="1"/>
          </p:cNvPicPr>
          <p:nvPr>
            <p:custDataLst>
              <p:tags r:id="rId7"/>
            </p:custDataLst>
          </p:nvPr>
        </p:nvPicPr>
        <p:blipFill>
          <a:blip r:embed="rId8"/>
          <a:stretch>
            <a:fillRect/>
          </a:stretch>
        </p:blipFill>
        <p:spPr>
          <a:xfrm>
            <a:off x="6536055" y="3166745"/>
            <a:ext cx="4363720" cy="203136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80416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产品上架的类目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【填写你的产品类别】</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从列表中，可以找到产品所属的类别，然后是子类别和第三级类别。还可以输入产品名称/代码即可查找相应产品分类。系统也会根据产品名称推荐类别。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1" name="图片 7" descr="/private/var/folders/n6/nkldrfbd0n51r9x_617btb_w0000gn/T/com.kingsoft.wpsoffice.mac/photoedit2/20231212171656/temp.pngtemp"/>
          <p:cNvPicPr>
            <a:picLocks noChangeAspect="1"/>
          </p:cNvPicPr>
          <p:nvPr>
            <p:custDataLst>
              <p:tags r:id="rId5"/>
            </p:custDataLst>
          </p:nvPr>
        </p:nvPicPr>
        <p:blipFill>
          <a:blip r:embed="rId6"/>
          <a:stretch>
            <a:fillRect/>
          </a:stretch>
        </p:blipFill>
        <p:spPr>
          <a:xfrm>
            <a:off x="3689350" y="2933065"/>
            <a:ext cx="4952365" cy="224282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2207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产品上架的类目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【上架商品</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的条款和政策】</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在Shopee平台上架的商品必须遵守当地法律以及Shopee的条款和政策。</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卖家有责任在商品未上架之前进行检查。</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（1）违禁品清单</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这是禁止和限制商品的清单。</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请注意，此清单会再时更新，因此请定期登入Shopee官网了解相关的更新。</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2" name="图片 22" descr="my-11134141-7r98u-louwk2vn97sod0"/>
          <p:cNvPicPr>
            <a:picLocks noChangeAspect="1"/>
          </p:cNvPicPr>
          <p:nvPr>
            <p:custDataLst>
              <p:tags r:id="rId5"/>
            </p:custDataLst>
          </p:nvPr>
        </p:nvPicPr>
        <p:blipFill>
          <a:blip r:embed="rId6"/>
          <a:stretch>
            <a:fillRect/>
          </a:stretch>
        </p:blipFill>
        <p:spPr>
          <a:xfrm>
            <a:off x="8791575" y="950595"/>
            <a:ext cx="1480185" cy="444690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产品上架的类目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如果要上架食品，那么食品必须遵守以下的标准：</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32207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678815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【上架商品</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的条款和政策】</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4" name="图片 23" descr="55801b12c90ea5e45bb82df469c4c210"/>
          <p:cNvPicPr>
            <a:picLocks noChangeAspect="1"/>
          </p:cNvPicPr>
          <p:nvPr>
            <p:custDataLst>
              <p:tags r:id="rId6"/>
            </p:custDataLst>
          </p:nvPr>
        </p:nvPicPr>
        <p:blipFill>
          <a:blip r:embed="rId7"/>
          <a:stretch>
            <a:fillRect/>
          </a:stretch>
        </p:blipFill>
        <p:spPr>
          <a:xfrm>
            <a:off x="1396365" y="2674303"/>
            <a:ext cx="5270500" cy="112077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5" name="矩形 4"/>
          <p:cNvSpPr/>
          <p:nvPr>
            <p:custDataLst>
              <p:tags r:id="rId8"/>
            </p:custDataLst>
          </p:nvPr>
        </p:nvSpPr>
        <p:spPr>
          <a:xfrm>
            <a:off x="1331595" y="420878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除上述违禁品外，部分商品因当地法规或物流问题限制跨境销售。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产品上架的类目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（2）跨境卖家违禁品清单。</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（3）需要特别批准或许可的物品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以下的物品需要相关的证件或许可证，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才能在Shopee平台上出售：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32207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678815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【上架商品</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的条款和政策】</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6" name="图片 25" descr="736dc776fc71f3acc0c0ab24a8165804"/>
          <p:cNvPicPr>
            <a:picLocks noChangeAspect="1"/>
          </p:cNvPicPr>
          <p:nvPr>
            <p:custDataLst>
              <p:tags r:id="rId6"/>
            </p:custDataLst>
          </p:nvPr>
        </p:nvPicPr>
        <p:blipFill>
          <a:blip r:embed="rId7"/>
          <a:stretch>
            <a:fillRect/>
          </a:stretch>
        </p:blipFill>
        <p:spPr>
          <a:xfrm>
            <a:off x="6704330" y="887730"/>
            <a:ext cx="4021455" cy="46863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26" name="图片 26" descr="c58d591e2294ddca8c49a80224f5dece"/>
          <p:cNvPicPr>
            <a:picLocks noChangeAspect="1"/>
          </p:cNvPicPr>
          <p:nvPr>
            <p:custDataLst>
              <p:tags r:id="rId8"/>
            </p:custDataLst>
          </p:nvPr>
        </p:nvPicPr>
        <p:blipFill>
          <a:blip r:embed="rId9"/>
          <a:stretch>
            <a:fillRect/>
          </a:stretch>
        </p:blipFill>
        <p:spPr>
          <a:xfrm>
            <a:off x="1736090" y="3935730"/>
            <a:ext cx="3873500" cy="87058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06</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177915" y="3442970"/>
            <a:ext cx="38550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商品属性优化</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Specification</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商品属性是通过描述商品的详细信息，来突显商品的特色。如果设定准确的属性，会提高商品被搜索到的机率。根据</a:t>
            </a: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卖家选择的产品分类，系統会自动将特定产品属性列为必填选项，例如尺寸、容量、相关认证字号等。</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步骤六</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商品属性优化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强制属性（红色星号）可确保产品出现在最相关的类别中，并提高搜索过程中的可见性。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非强制性属性进一步优化列表。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230124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678815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【产品属性类型】</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6" name="图片 1" descr="/private/var/folders/n6/nkldrfbd0n51r9x_617btb_w0000gn/T/com.kingsoft.wpsoffice.mac/photoedit2/20231212173243/temp.pngtemp"/>
          <p:cNvPicPr>
            <a:picLocks noChangeAspect="1"/>
          </p:cNvPicPr>
          <p:nvPr>
            <p:custDataLst>
              <p:tags r:id="rId6"/>
            </p:custDataLst>
          </p:nvPr>
        </p:nvPicPr>
        <p:blipFill>
          <a:blip r:embed="rId7"/>
          <a:stretch>
            <a:fillRect/>
          </a:stretch>
        </p:blipFill>
        <p:spPr>
          <a:xfrm>
            <a:off x="3555365" y="2856230"/>
            <a:ext cx="4687570" cy="226377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这项任务需要综合考虑Shopee平台的规定和限制，以及产品本身的特点和优势，通过关键词选择、精准的选择商品类目、提供完整详细的产品属性信息来优化商品，从而提升商品的曝光度和用户体验，最终避免违规情况并提高店铺评分。</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30min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步骤六</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商品属性优化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对于单一选择，将能够直接从下拉列表中选择一个属性值。</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301815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678815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【产品属性选择的类型】</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28" name="图片 5" descr="截屏2023-11-23 16.31.12"/>
          <p:cNvPicPr>
            <a:picLocks noChangeAspect="1"/>
          </p:cNvPicPr>
          <p:nvPr>
            <p:custDataLst>
              <p:tags r:id="rId6"/>
            </p:custDataLst>
          </p:nvPr>
        </p:nvPicPr>
        <p:blipFill>
          <a:blip r:embed="rId7"/>
          <a:stretch>
            <a:fillRect/>
          </a:stretch>
        </p:blipFill>
        <p:spPr>
          <a:xfrm>
            <a:off x="7221855" y="1295400"/>
            <a:ext cx="4027170" cy="197548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4" name="矩形 3"/>
          <p:cNvSpPr/>
          <p:nvPr>
            <p:custDataLst>
              <p:tags r:id="rId8"/>
            </p:custDataLst>
          </p:nvPr>
        </p:nvSpPr>
        <p:spPr>
          <a:xfrm>
            <a:off x="1334135" y="3270885"/>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对于某些属性类型，如果列表中未显示值，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可以选择“+添加新项目”来手动填写值。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9" name="图片 7" descr="截屏2023-11-23 16.32.01"/>
          <p:cNvPicPr>
            <a:picLocks noChangeAspect="1"/>
          </p:cNvPicPr>
          <p:nvPr>
            <p:custDataLst>
              <p:tags r:id="rId9"/>
            </p:custDataLst>
          </p:nvPr>
        </p:nvPicPr>
        <p:blipFill>
          <a:blip r:embed="rId10"/>
          <a:stretch>
            <a:fillRect/>
          </a:stretch>
        </p:blipFill>
        <p:spPr>
          <a:xfrm>
            <a:off x="6396990" y="3719830"/>
            <a:ext cx="4436110" cy="200025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步骤六</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商品属性优化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对于多项选择，可以一次选择多个属性值。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301815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678815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【产品属性选择的类型】</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矩形 3"/>
          <p:cNvSpPr/>
          <p:nvPr>
            <p:custDataLst>
              <p:tags r:id="rId6"/>
            </p:custDataLst>
          </p:nvPr>
        </p:nvSpPr>
        <p:spPr>
          <a:xfrm>
            <a:off x="1331595" y="3270885"/>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 对于多组合选择，如果列表中未显示值，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还可以选择“+添加新项目”来手动填写值。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30" name="图片 3" descr="截屏2023-11-23 16.37.41"/>
          <p:cNvPicPr>
            <a:picLocks noChangeAspect="1"/>
          </p:cNvPicPr>
          <p:nvPr>
            <p:custDataLst>
              <p:tags r:id="rId7"/>
            </p:custDataLst>
          </p:nvPr>
        </p:nvPicPr>
        <p:blipFill>
          <a:blip r:embed="rId8"/>
          <a:stretch>
            <a:fillRect/>
          </a:stretch>
        </p:blipFill>
        <p:spPr>
          <a:xfrm>
            <a:off x="6673850" y="1362710"/>
            <a:ext cx="4446270" cy="19812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1" name="图片 10" descr="截屏2023-11-23 16.38.10"/>
          <p:cNvPicPr>
            <a:picLocks noChangeAspect="1"/>
          </p:cNvPicPr>
          <p:nvPr>
            <p:custDataLst>
              <p:tags r:id="rId9"/>
            </p:custDataLst>
          </p:nvPr>
        </p:nvPicPr>
        <p:blipFill>
          <a:blip r:embed="rId10"/>
          <a:stretch>
            <a:fillRect/>
          </a:stretch>
        </p:blipFill>
        <p:spPr>
          <a:xfrm>
            <a:off x="6001703" y="3766503"/>
            <a:ext cx="4472305" cy="200469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步骤六</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商品属性优化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无效属性是指该属性与您的商品不符。若Shopee系统检测到无效的商品属性，会在商品页上提醒。</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例如：错误的品牌名称可能导致无效的商品属性。</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1826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678815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【无效属性】</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32" name="图片 32" descr="ef216e56c2035699e28bce628b731bc6"/>
          <p:cNvPicPr>
            <a:picLocks noChangeAspect="1"/>
          </p:cNvPicPr>
          <p:nvPr>
            <p:custDataLst>
              <p:tags r:id="rId6"/>
            </p:custDataLst>
          </p:nvPr>
        </p:nvPicPr>
        <p:blipFill>
          <a:blip r:embed="rId7"/>
          <a:stretch>
            <a:fillRect/>
          </a:stretch>
        </p:blipFill>
        <p:spPr>
          <a:xfrm>
            <a:off x="3673475" y="2923540"/>
            <a:ext cx="5116830" cy="24003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步骤六</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商品属性优化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若品牌属性不符，Shopee会暂时将商品下架，</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卖家可以在【违规（Violation）】页面下查看原因，及时修正后即可重新上架。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1826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678815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【无效属性】</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34" name="图片 34" descr="截屏2023-12-12 17.42.05"/>
          <p:cNvPicPr>
            <a:picLocks noChangeAspect="1"/>
          </p:cNvPicPr>
          <p:nvPr>
            <p:custDataLst>
              <p:tags r:id="rId6"/>
            </p:custDataLst>
          </p:nvPr>
        </p:nvPicPr>
        <p:blipFill>
          <a:blip r:embed="rId7"/>
          <a:stretch>
            <a:fillRect/>
          </a:stretch>
        </p:blipFill>
        <p:spPr>
          <a:xfrm>
            <a:off x="6752590" y="2989580"/>
            <a:ext cx="4281805" cy="198437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6" name="圆角矩形 25"/>
          <p:cNvSpPr/>
          <p:nvPr>
            <p:custDataLst>
              <p:tags r:id="rId8"/>
            </p:custDataLst>
          </p:nvPr>
        </p:nvSpPr>
        <p:spPr>
          <a:xfrm>
            <a:off x="1334135" y="2988945"/>
            <a:ext cx="4752975" cy="198501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9"/>
            </p:custDataLst>
          </p:nvPr>
        </p:nvSpPr>
        <p:spPr>
          <a:xfrm>
            <a:off x="1473835" y="3181350"/>
            <a:ext cx="4424045" cy="1602105"/>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1、每个类别所需要填写的商品属性不同，请选择正确的商品类别。</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2、当选定商品的类别后，Shopee 会显示相关的商品属性(品牌)让</a:t>
            </a: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卖家选择，如果现有的选项没有适合的商品，也可以自行设定一个新的选项。</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3、如果在品牌下拉选项没有发现自己的品牌名，可以联系客户经理申请添加。如果没有注册的品牌，也可以选择"No Brand"。</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4、在上架商品之前，需要确保自己的信息符合卖家上架规则。</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332865"/>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请同学们在shopee模拟平台上完成商品标题及类目属性优化设置</a:t>
            </a:r>
            <a:r>
              <a:rPr lang="en-US" altLang="zh-CN"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7" name="矩形 16"/>
          <p:cNvSpPr/>
          <p:nvPr/>
        </p:nvSpPr>
        <p:spPr>
          <a:xfrm>
            <a:off x="1200150" y="2733040"/>
            <a:ext cx="7084060" cy="2230755"/>
          </a:xfrm>
          <a:prstGeom prst="rect">
            <a:avLst/>
          </a:prstGeom>
        </p:spPr>
        <p:txBody>
          <a:bodyPr>
            <a:noAutofit/>
          </a:bodyPr>
          <a:lstStyle/>
          <a:p>
            <a:pPr>
              <a:lnSpc>
                <a:spcPct val="17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rPr>
              <a:t>商品标题优化：</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确保商品标题长度、关键词使用恰当并且具有结构性。</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商品类目优化：</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确保选择的类目精准符合产品，熟悉平台禁售类目。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rPr>
              <a:t>商品属性优化：</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确保填写的商品属性准确无误，包括尺寸、颜色、材质等。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3819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620" y="1588770"/>
            <a:ext cx="5918200"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本任务可以培养跨境电商运营专员岗位的跨境电子商务平台使用能力和店铺运营能力。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本任务可以培养内容运营主管岗位的运营实施与优化运营效果能力。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556510"/>
            <a:ext cx="584263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本任务适用于《跨境电子商务（730702）》专业—《跨境店铺运维》课程。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本任务适用于《电子商务（530701）》专业—《网店运营》课程。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49620" y="3573780"/>
            <a:ext cx="5439410"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暂无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447571"/>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3"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custDataLst>
              <p:tags r:id="rId3"/>
            </p:custDataLst>
          </p:nvPr>
        </p:nvSpPr>
        <p:spPr>
          <a:xfrm>
            <a:off x="4287054" y="2366149"/>
            <a:ext cx="857839" cy="706755"/>
          </a:xfrm>
          <a:prstGeom prst="rect">
            <a:avLst/>
          </a:prstGeom>
          <a:noFill/>
        </p:spPr>
        <p:txBody>
          <a:bodyPr wrap="square" rtlCol="0">
            <a:spAutoFit/>
          </a:bodyPr>
          <a:lstStyle/>
          <a:p>
            <a:pPr algn="ctr"/>
            <a:r>
              <a:rPr lang="en-US" altLang="zh-CN" sz="4000" b="1" spc="-150" dirty="0">
                <a:solidFill>
                  <a:srgbClr val="FD8C08"/>
                </a:solidFill>
              </a:rPr>
              <a:t>02</a:t>
            </a:r>
            <a:endParaRPr lang="en-US" altLang="zh-CN" sz="4000" b="1" spc="-150" dirty="0">
              <a:solidFill>
                <a:srgbClr val="FD8C08"/>
              </a:solidFill>
            </a:endParaRPr>
          </a:p>
        </p:txBody>
      </p:sp>
      <p:sp>
        <p:nvSpPr>
          <p:cNvPr id="76" name="文本框 75"/>
          <p:cNvSpPr txBox="1"/>
          <p:nvPr>
            <p:custDataLst>
              <p:tags r:id="rId4"/>
            </p:custDataLst>
          </p:nvPr>
        </p:nvSpPr>
        <p:spPr>
          <a:xfrm>
            <a:off x="6960875" y="2366149"/>
            <a:ext cx="857839" cy="706755"/>
          </a:xfrm>
          <a:prstGeom prst="rect">
            <a:avLst/>
          </a:prstGeom>
          <a:noFill/>
          <a:effectLst/>
        </p:spPr>
        <p:txBody>
          <a:bodyPr wrap="square" rtlCol="0">
            <a:spAutoFit/>
          </a:bodyPr>
          <a:lstStyle/>
          <a:p>
            <a:pPr algn="ctr"/>
            <a:r>
              <a:rPr lang="en-US" altLang="zh-CN" sz="4000" b="1" spc="-150" dirty="0">
                <a:solidFill>
                  <a:srgbClr val="FD8C08"/>
                </a:solidFill>
              </a:rPr>
              <a:t>03</a:t>
            </a:r>
            <a:endParaRPr lang="en-US" altLang="zh-CN" sz="4000" b="1" spc="-150" dirty="0">
              <a:solidFill>
                <a:srgbClr val="FD8C08"/>
              </a:solidFill>
            </a:endParaRPr>
          </a:p>
        </p:txBody>
      </p:sp>
      <p:sp>
        <p:nvSpPr>
          <p:cNvPr id="77" name="文本框 76"/>
          <p:cNvSpPr txBox="1"/>
          <p:nvPr>
            <p:custDataLst>
              <p:tags r:id="rId5"/>
            </p:custDataLst>
          </p:nvPr>
        </p:nvSpPr>
        <p:spPr>
          <a:xfrm>
            <a:off x="3783254" y="3161283"/>
            <a:ext cx="1865437" cy="1014730"/>
          </a:xfrm>
          <a:prstGeom prst="rect">
            <a:avLst/>
          </a:prstGeom>
          <a:noFill/>
        </p:spPr>
        <p:txBody>
          <a:bodyPr wrap="square" rtlCol="0">
            <a:spAutoFit/>
          </a:bodyPr>
          <a:lstStyle/>
          <a:p>
            <a:pPr algn="ctr"/>
            <a:r>
              <a:rPr lang="zh-CN" altLang="en-US" sz="3000" dirty="0"/>
              <a:t>商品优化器概述</a:t>
            </a:r>
            <a:endParaRPr lang="zh-CN" altLang="en-US" sz="3000" dirty="0"/>
          </a:p>
        </p:txBody>
      </p:sp>
      <p:sp>
        <p:nvSpPr>
          <p:cNvPr id="78" name="文本框 77"/>
          <p:cNvSpPr txBox="1"/>
          <p:nvPr>
            <p:custDataLst>
              <p:tags r:id="rId6"/>
            </p:custDataLst>
          </p:nvPr>
        </p:nvSpPr>
        <p:spPr>
          <a:xfrm>
            <a:off x="6458905" y="3161283"/>
            <a:ext cx="1865437" cy="1014730"/>
          </a:xfrm>
          <a:prstGeom prst="rect">
            <a:avLst/>
          </a:prstGeom>
          <a:noFill/>
          <a:effectLst/>
        </p:spPr>
        <p:txBody>
          <a:bodyPr wrap="square" rtlCol="0">
            <a:spAutoFit/>
          </a:bodyPr>
          <a:lstStyle/>
          <a:p>
            <a:pPr algn="ctr"/>
            <a:r>
              <a:rPr lang="zh-CN" altLang="en-US" sz="3000" dirty="0">
                <a:solidFill>
                  <a:schemeClr val="tx1">
                    <a:lumMod val="100000"/>
                  </a:schemeClr>
                </a:solidFill>
              </a:rPr>
              <a:t>优化</a:t>
            </a:r>
            <a:endParaRPr lang="zh-CN" altLang="en-US" sz="3000" dirty="0">
              <a:solidFill>
                <a:schemeClr val="tx1">
                  <a:lumMod val="100000"/>
                </a:schemeClr>
              </a:solidFill>
            </a:endParaRPr>
          </a:p>
          <a:p>
            <a:pPr algn="ctr"/>
            <a:r>
              <a:rPr lang="zh-CN" altLang="en-US" sz="3000" dirty="0">
                <a:solidFill>
                  <a:schemeClr val="tx1">
                    <a:lumMod val="100000"/>
                  </a:schemeClr>
                </a:solidFill>
              </a:rPr>
              <a:t>内容</a:t>
            </a:r>
            <a:endParaRPr lang="zh-CN" altLang="en-US" sz="3000" dirty="0">
              <a:solidFill>
                <a:schemeClr val="tx1">
                  <a:lumMod val="100000"/>
                </a:schemeClr>
              </a:solidFill>
            </a:endParaRPr>
          </a:p>
        </p:txBody>
      </p:sp>
      <p:sp>
        <p:nvSpPr>
          <p:cNvPr id="79" name="矩形: 圆角 18"/>
          <p:cNvSpPr/>
          <p:nvPr>
            <p:custDataLst>
              <p:tags r:id="rId7"/>
            </p:custDataLst>
          </p:nvPr>
        </p:nvSpPr>
        <p:spPr>
          <a:xfrm>
            <a:off x="76073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p:custDataLst>
              <p:tags r:id="rId8"/>
            </p:custDataLst>
          </p:nvPr>
        </p:nvGrpSpPr>
        <p:grpSpPr>
          <a:xfrm>
            <a:off x="1418922" y="6115872"/>
            <a:ext cx="1351540" cy="104990"/>
            <a:chOff x="-2077497" y="2055193"/>
            <a:chExt cx="1351540" cy="104990"/>
          </a:xfrm>
        </p:grpSpPr>
        <p:sp>
          <p:nvSpPr>
            <p:cNvPr id="81" name="平行四边形 80"/>
            <p:cNvSpPr/>
            <p:nvPr>
              <p:custDataLst>
                <p:tags r:id="rId9"/>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82" name="平行四边形 81"/>
            <p:cNvSpPr/>
            <p:nvPr>
              <p:custDataLst>
                <p:tags r:id="rId10"/>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83" name="平行四边形 82"/>
            <p:cNvSpPr/>
            <p:nvPr>
              <p:custDataLst>
                <p:tags r:id="rId11"/>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84" name="平行四边形 83"/>
            <p:cNvSpPr/>
            <p:nvPr>
              <p:custDataLst>
                <p:tags r:id="rId12"/>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5" name="矩形 84"/>
          <p:cNvSpPr/>
          <p:nvPr>
            <p:custDataLst>
              <p:tags r:id="rId13"/>
            </p:custDataLst>
          </p:nvPr>
        </p:nvSpPr>
        <p:spPr>
          <a:xfrm>
            <a:off x="3662541" y="4284405"/>
            <a:ext cx="2226310" cy="36830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Optimise</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listing overview</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86" name="矩形 85"/>
          <p:cNvSpPr/>
          <p:nvPr>
            <p:custDataLst>
              <p:tags r:id="rId14"/>
            </p:custDataLst>
          </p:nvPr>
        </p:nvSpPr>
        <p:spPr>
          <a:xfrm>
            <a:off x="6798341" y="4284405"/>
            <a:ext cx="1268095" cy="368300"/>
          </a:xfrm>
          <a:prstGeom prst="rect">
            <a:avLst/>
          </a:prstGeom>
          <a:effectLst/>
        </p:spPr>
        <p:txBody>
          <a:bodyPr wrap="none">
            <a:spAutoFit/>
          </a:bodyPr>
          <a:lstStyle/>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Optimize</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content</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87" name="组合 86"/>
          <p:cNvGrpSpPr/>
          <p:nvPr>
            <p:custDataLst>
              <p:tags r:id="rId15"/>
            </p:custDataLst>
          </p:nvPr>
        </p:nvGrpSpPr>
        <p:grpSpPr>
          <a:xfrm>
            <a:off x="4126822" y="6115872"/>
            <a:ext cx="1351280" cy="104990"/>
            <a:chOff x="-2077497" y="2055193"/>
            <a:chExt cx="1351540" cy="104990"/>
          </a:xfrm>
        </p:grpSpPr>
        <p:sp>
          <p:nvSpPr>
            <p:cNvPr id="88" name="平行四边形 87"/>
            <p:cNvSpPr/>
            <p:nvPr>
              <p:custDataLst>
                <p:tags r:id="rId16"/>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89" name="平行四边形 88"/>
            <p:cNvSpPr/>
            <p:nvPr>
              <p:custDataLst>
                <p:tags r:id="rId17"/>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0" name="平行四边形 89"/>
            <p:cNvSpPr/>
            <p:nvPr>
              <p:custDataLst>
                <p:tags r:id="rId18"/>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1" name="平行四边形 90"/>
            <p:cNvSpPr/>
            <p:nvPr>
              <p:custDataLst>
                <p:tags r:id="rId19"/>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92" name="组合 91"/>
          <p:cNvGrpSpPr/>
          <p:nvPr>
            <p:custDataLst>
              <p:tags r:id="rId20"/>
            </p:custDataLst>
          </p:nvPr>
        </p:nvGrpSpPr>
        <p:grpSpPr>
          <a:xfrm>
            <a:off x="6834462" y="6115872"/>
            <a:ext cx="1351280" cy="104990"/>
            <a:chOff x="-2077497" y="2055193"/>
            <a:chExt cx="1351540" cy="104990"/>
          </a:xfrm>
        </p:grpSpPr>
        <p:sp>
          <p:nvSpPr>
            <p:cNvPr id="93" name="平行四边形 92"/>
            <p:cNvSpPr/>
            <p:nvPr>
              <p:custDataLst>
                <p:tags r:id="rId21"/>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4" name="平行四边形 93"/>
            <p:cNvSpPr/>
            <p:nvPr>
              <p:custDataLst>
                <p:tags r:id="rId22"/>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5" name="平行四边形 94"/>
            <p:cNvSpPr/>
            <p:nvPr>
              <p:custDataLst>
                <p:tags r:id="rId23"/>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6" name="平行四边形 95"/>
            <p:cNvSpPr/>
            <p:nvPr>
              <p:custDataLst>
                <p:tags r:id="rId24"/>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97" name="矩形: 圆角 18"/>
          <p:cNvSpPr/>
          <p:nvPr>
            <p:custDataLst>
              <p:tags r:id="rId25"/>
            </p:custDataLst>
          </p:nvPr>
        </p:nvSpPr>
        <p:spPr>
          <a:xfrm>
            <a:off x="878268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custDataLst>
              <p:tags r:id="rId26"/>
            </p:custDataLst>
          </p:nvPr>
        </p:nvGrpSpPr>
        <p:grpSpPr>
          <a:xfrm>
            <a:off x="9542102" y="6116507"/>
            <a:ext cx="1351280" cy="104990"/>
            <a:chOff x="-2077497" y="2055193"/>
            <a:chExt cx="1351540" cy="104990"/>
          </a:xfrm>
        </p:grpSpPr>
        <p:sp>
          <p:nvSpPr>
            <p:cNvPr id="99" name="平行四边形 98"/>
            <p:cNvSpPr/>
            <p:nvPr>
              <p:custDataLst>
                <p:tags r:id="rId27"/>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0" name="平行四边形 99"/>
            <p:cNvSpPr/>
            <p:nvPr>
              <p:custDataLst>
                <p:tags r:id="rId28"/>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1" name="平行四边形 100"/>
            <p:cNvSpPr/>
            <p:nvPr>
              <p:custDataLst>
                <p:tags r:id="rId29"/>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2" name="平行四边形 101"/>
            <p:cNvSpPr/>
            <p:nvPr>
              <p:custDataLst>
                <p:tags r:id="rId30"/>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103" name="文本框 102"/>
          <p:cNvSpPr txBox="1"/>
          <p:nvPr>
            <p:custDataLst>
              <p:tags r:id="rId31"/>
            </p:custDataLst>
          </p:nvPr>
        </p:nvSpPr>
        <p:spPr>
          <a:xfrm>
            <a:off x="1613069" y="2366149"/>
            <a:ext cx="857839" cy="706755"/>
          </a:xfrm>
          <a:prstGeom prst="rect">
            <a:avLst/>
          </a:prstGeom>
          <a:noFill/>
        </p:spPr>
        <p:txBody>
          <a:bodyPr wrap="square" rtlCol="0">
            <a:spAutoFit/>
          </a:bodyPr>
          <a:p>
            <a:pPr algn="ctr"/>
            <a:r>
              <a:rPr lang="en-US" altLang="zh-CN" sz="4000" b="1" spc="-150" dirty="0">
                <a:solidFill>
                  <a:srgbClr val="FD8C08"/>
                </a:solidFill>
              </a:rPr>
              <a:t>01</a:t>
            </a:r>
            <a:endParaRPr lang="en-US" altLang="zh-CN" sz="4000" b="1" spc="-150" dirty="0">
              <a:solidFill>
                <a:srgbClr val="FD8C08"/>
              </a:solidFill>
            </a:endParaRPr>
          </a:p>
        </p:txBody>
      </p:sp>
      <p:sp>
        <p:nvSpPr>
          <p:cNvPr id="104" name="文本框 103"/>
          <p:cNvSpPr txBox="1"/>
          <p:nvPr>
            <p:custDataLst>
              <p:tags r:id="rId32"/>
            </p:custDataLst>
          </p:nvPr>
        </p:nvSpPr>
        <p:spPr>
          <a:xfrm>
            <a:off x="1109269" y="3161283"/>
            <a:ext cx="1865437" cy="1014730"/>
          </a:xfrm>
          <a:prstGeom prst="rect">
            <a:avLst/>
          </a:prstGeom>
          <a:noFill/>
        </p:spPr>
        <p:txBody>
          <a:bodyPr wrap="square" rtlCol="0">
            <a:spAutoFit/>
          </a:bodyPr>
          <a:p>
            <a:pPr algn="ctr"/>
            <a:r>
              <a:rPr lang="zh-CN" altLang="en-US" sz="3000" dirty="0"/>
              <a:t>商品</a:t>
            </a:r>
            <a:endParaRPr lang="zh-CN" altLang="en-US" sz="3000" dirty="0"/>
          </a:p>
          <a:p>
            <a:pPr algn="ctr"/>
            <a:r>
              <a:rPr lang="zh-CN" altLang="en-US" sz="3000" dirty="0"/>
              <a:t>优化器</a:t>
            </a:r>
            <a:endParaRPr lang="zh-CN" altLang="en-US" sz="3000" dirty="0"/>
          </a:p>
        </p:txBody>
      </p:sp>
      <p:sp>
        <p:nvSpPr>
          <p:cNvPr id="105" name="矩形 104"/>
          <p:cNvSpPr/>
          <p:nvPr>
            <p:custDataLst>
              <p:tags r:id="rId33"/>
            </p:custDataLst>
          </p:nvPr>
        </p:nvSpPr>
        <p:spPr>
          <a:xfrm>
            <a:off x="1466711" y="4284405"/>
            <a:ext cx="1270000" cy="36830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Optimise</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listing</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106" name="文本框 105"/>
          <p:cNvSpPr txBox="1"/>
          <p:nvPr>
            <p:custDataLst>
              <p:tags r:id="rId34"/>
            </p:custDataLst>
          </p:nvPr>
        </p:nvSpPr>
        <p:spPr>
          <a:xfrm>
            <a:off x="9635024" y="2366149"/>
            <a:ext cx="857839" cy="706755"/>
          </a:xfrm>
          <a:prstGeom prst="rect">
            <a:avLst/>
          </a:prstGeom>
          <a:noFill/>
        </p:spPr>
        <p:txBody>
          <a:bodyPr wrap="square" rtlCol="0">
            <a:spAutoFit/>
          </a:bodyPr>
          <a:lstStyle/>
          <a:p>
            <a:pPr algn="ctr"/>
            <a:r>
              <a:rPr lang="en-US" altLang="zh-CN" sz="4000" b="1" spc="-150" dirty="0">
                <a:solidFill>
                  <a:srgbClr val="FD8C08"/>
                </a:solidFill>
              </a:rPr>
              <a:t>04</a:t>
            </a:r>
            <a:endParaRPr lang="en-US" altLang="zh-CN" sz="4000" b="1" spc="-150" dirty="0">
              <a:solidFill>
                <a:srgbClr val="FD8C08"/>
              </a:solidFill>
            </a:endParaRPr>
          </a:p>
        </p:txBody>
      </p:sp>
      <p:sp>
        <p:nvSpPr>
          <p:cNvPr id="107" name="文本框 106"/>
          <p:cNvSpPr txBox="1"/>
          <p:nvPr>
            <p:custDataLst>
              <p:tags r:id="rId35"/>
            </p:custDataLst>
          </p:nvPr>
        </p:nvSpPr>
        <p:spPr>
          <a:xfrm>
            <a:off x="9131224" y="3161283"/>
            <a:ext cx="1865437" cy="1014730"/>
          </a:xfrm>
          <a:prstGeom prst="rect">
            <a:avLst/>
          </a:prstGeom>
          <a:noFill/>
        </p:spPr>
        <p:txBody>
          <a:bodyPr wrap="square" rtlCol="0">
            <a:spAutoFit/>
          </a:bodyPr>
          <a:lstStyle/>
          <a:p>
            <a:pPr algn="ctr"/>
            <a:r>
              <a:rPr lang="zh-CN" altLang="en-US" sz="3000" dirty="0"/>
              <a:t>商品</a:t>
            </a:r>
            <a:endParaRPr lang="zh-CN" altLang="en-US" sz="3000" dirty="0"/>
          </a:p>
          <a:p>
            <a:pPr algn="ctr"/>
            <a:r>
              <a:rPr lang="zh-CN" altLang="en-US" sz="3000" dirty="0"/>
              <a:t>标题优化</a:t>
            </a:r>
            <a:endParaRPr lang="zh-CN" altLang="en-US" sz="3000" dirty="0"/>
          </a:p>
        </p:txBody>
      </p:sp>
      <p:sp>
        <p:nvSpPr>
          <p:cNvPr id="108" name="矩形 107"/>
          <p:cNvSpPr/>
          <p:nvPr>
            <p:custDataLst>
              <p:tags r:id="rId36"/>
            </p:custDataLst>
          </p:nvPr>
        </p:nvSpPr>
        <p:spPr>
          <a:xfrm>
            <a:off x="9555341" y="4284405"/>
            <a:ext cx="1136650" cy="36830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Product</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Name</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19"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5" name="文本框 34"/>
          <p:cNvSpPr txBox="1"/>
          <p:nvPr>
            <p:custDataLst>
              <p:tags r:id="rId3"/>
            </p:custDataLst>
          </p:nvPr>
        </p:nvSpPr>
        <p:spPr>
          <a:xfrm>
            <a:off x="4287054" y="2366149"/>
            <a:ext cx="857839" cy="706755"/>
          </a:xfrm>
          <a:prstGeom prst="rect">
            <a:avLst/>
          </a:prstGeom>
          <a:noFill/>
        </p:spPr>
        <p:txBody>
          <a:bodyPr wrap="square" rtlCol="0">
            <a:spAutoFit/>
          </a:bodyPr>
          <a:lstStyle/>
          <a:p>
            <a:pPr algn="ctr"/>
            <a:r>
              <a:rPr lang="en-US" altLang="zh-CN" sz="4000" b="1" spc="-150" dirty="0">
                <a:solidFill>
                  <a:srgbClr val="FD8C08"/>
                </a:solidFill>
              </a:rPr>
              <a:t>05</a:t>
            </a:r>
            <a:endParaRPr lang="en-US" altLang="zh-CN" sz="4000" b="1" spc="-150" dirty="0">
              <a:solidFill>
                <a:srgbClr val="FD8C08"/>
              </a:solidFill>
            </a:endParaRPr>
          </a:p>
        </p:txBody>
      </p:sp>
      <p:sp>
        <p:nvSpPr>
          <p:cNvPr id="37" name="文本框 36"/>
          <p:cNvSpPr txBox="1"/>
          <p:nvPr>
            <p:custDataLst>
              <p:tags r:id="rId4"/>
            </p:custDataLst>
          </p:nvPr>
        </p:nvSpPr>
        <p:spPr>
          <a:xfrm>
            <a:off x="6960875" y="2366149"/>
            <a:ext cx="857839" cy="706755"/>
          </a:xfrm>
          <a:prstGeom prst="rect">
            <a:avLst/>
          </a:prstGeom>
          <a:noFill/>
          <a:effectLst/>
        </p:spPr>
        <p:txBody>
          <a:bodyPr wrap="square" rtlCol="0">
            <a:spAutoFit/>
          </a:bodyPr>
          <a:lstStyle/>
          <a:p>
            <a:pPr algn="ctr"/>
            <a:r>
              <a:rPr lang="en-US" altLang="zh-CN" sz="4000" b="1" spc="-150" dirty="0">
                <a:solidFill>
                  <a:srgbClr val="FD8C08"/>
                </a:solidFill>
              </a:rPr>
              <a:t>06</a:t>
            </a:r>
            <a:endParaRPr lang="en-US" altLang="zh-CN" sz="4000" b="1" spc="-150" dirty="0">
              <a:solidFill>
                <a:srgbClr val="FD8C08"/>
              </a:solidFill>
            </a:endParaRPr>
          </a:p>
        </p:txBody>
      </p:sp>
      <p:sp>
        <p:nvSpPr>
          <p:cNvPr id="40" name="文本框 39"/>
          <p:cNvSpPr txBox="1"/>
          <p:nvPr>
            <p:custDataLst>
              <p:tags r:id="rId5"/>
            </p:custDataLst>
          </p:nvPr>
        </p:nvSpPr>
        <p:spPr>
          <a:xfrm>
            <a:off x="3783254" y="3161283"/>
            <a:ext cx="1865437" cy="1014730"/>
          </a:xfrm>
          <a:prstGeom prst="rect">
            <a:avLst/>
          </a:prstGeom>
          <a:noFill/>
        </p:spPr>
        <p:txBody>
          <a:bodyPr wrap="square" rtlCol="0">
            <a:spAutoFit/>
          </a:bodyPr>
          <a:lstStyle/>
          <a:p>
            <a:pPr algn="ctr"/>
            <a:r>
              <a:rPr lang="zh-CN" altLang="en-US" sz="3000" dirty="0"/>
              <a:t>产品上架的类目</a:t>
            </a:r>
            <a:endParaRPr lang="zh-CN" altLang="en-US" sz="3000" dirty="0"/>
          </a:p>
        </p:txBody>
      </p:sp>
      <p:sp>
        <p:nvSpPr>
          <p:cNvPr id="42" name="文本框 41"/>
          <p:cNvSpPr txBox="1"/>
          <p:nvPr>
            <p:custDataLst>
              <p:tags r:id="rId6"/>
            </p:custDataLst>
          </p:nvPr>
        </p:nvSpPr>
        <p:spPr>
          <a:xfrm>
            <a:off x="6458905" y="3161283"/>
            <a:ext cx="1865437" cy="1014730"/>
          </a:xfrm>
          <a:prstGeom prst="rect">
            <a:avLst/>
          </a:prstGeom>
          <a:noFill/>
          <a:effectLst/>
        </p:spPr>
        <p:txBody>
          <a:bodyPr wrap="square" rtlCol="0">
            <a:spAutoFit/>
          </a:bodyPr>
          <a:lstStyle/>
          <a:p>
            <a:pPr algn="ctr"/>
            <a:r>
              <a:rPr lang="zh-CN" altLang="en-US" sz="3000" dirty="0">
                <a:solidFill>
                  <a:schemeClr val="tx1">
                    <a:lumMod val="100000"/>
                  </a:schemeClr>
                </a:solidFill>
              </a:rPr>
              <a:t>商品属性优化</a:t>
            </a:r>
            <a:endParaRPr lang="zh-CN" altLang="en-US" sz="3000" dirty="0">
              <a:solidFill>
                <a:schemeClr val="tx1">
                  <a:lumMod val="100000"/>
                </a:schemeClr>
              </a:solidFill>
            </a:endParaRPr>
          </a:p>
        </p:txBody>
      </p:sp>
      <p:grpSp>
        <p:nvGrpSpPr>
          <p:cNvPr id="49" name="组合 48"/>
          <p:cNvGrpSpPr/>
          <p:nvPr>
            <p:custDataLst>
              <p:tags r:id="rId7"/>
            </p:custDataLst>
          </p:nvPr>
        </p:nvGrpSpPr>
        <p:grpSpPr>
          <a:xfrm>
            <a:off x="1418922" y="6115872"/>
            <a:ext cx="1351540" cy="104990"/>
            <a:chOff x="-2077497" y="2055193"/>
            <a:chExt cx="1351540" cy="104990"/>
          </a:xfrm>
        </p:grpSpPr>
        <p:sp>
          <p:nvSpPr>
            <p:cNvPr id="44" name="平行四边形 43"/>
            <p:cNvSpPr/>
            <p:nvPr>
              <p:custDataLst>
                <p:tags r:id="rId8"/>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平行四边形 44"/>
            <p:cNvSpPr/>
            <p:nvPr>
              <p:custDataLst>
                <p:tags r:id="rId9"/>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6" name="平行四边形 45"/>
            <p:cNvSpPr/>
            <p:nvPr>
              <p:custDataLst>
                <p:tags r:id="rId10"/>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7" name="平行四边形 46"/>
            <p:cNvSpPr/>
            <p:nvPr>
              <p:custDataLst>
                <p:tags r:id="rId11"/>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65" name="矩形 64"/>
          <p:cNvSpPr/>
          <p:nvPr>
            <p:custDataLst>
              <p:tags r:id="rId12"/>
            </p:custDataLst>
          </p:nvPr>
        </p:nvSpPr>
        <p:spPr>
          <a:xfrm>
            <a:off x="3934004" y="4284405"/>
            <a:ext cx="1683385" cy="36830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Add</a:t>
            </a: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 </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Product</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 Category</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67" name="矩形 66"/>
          <p:cNvSpPr/>
          <p:nvPr>
            <p:custDataLst>
              <p:tags r:id="rId13"/>
            </p:custDataLst>
          </p:nvPr>
        </p:nvSpPr>
        <p:spPr>
          <a:xfrm>
            <a:off x="6504336" y="4284405"/>
            <a:ext cx="1856105" cy="229870"/>
          </a:xfrm>
          <a:prstGeom prst="rect">
            <a:avLst/>
          </a:prstGeom>
          <a:effectLst/>
        </p:spPr>
        <p:txBody>
          <a:bodyPr wrap="none">
            <a:spAutoFit/>
          </a:bodyPr>
          <a:lstStyle/>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Specification</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2" name="组合 1"/>
          <p:cNvGrpSpPr/>
          <p:nvPr>
            <p:custDataLst>
              <p:tags r:id="rId14"/>
            </p:custDataLst>
          </p:nvPr>
        </p:nvGrpSpPr>
        <p:grpSpPr>
          <a:xfrm>
            <a:off x="4126822" y="6115872"/>
            <a:ext cx="1351280" cy="104990"/>
            <a:chOff x="-2077497" y="2055193"/>
            <a:chExt cx="1351540" cy="104990"/>
          </a:xfrm>
        </p:grpSpPr>
        <p:sp>
          <p:nvSpPr>
            <p:cNvPr id="3" name="平行四边形 2"/>
            <p:cNvSpPr/>
            <p:nvPr>
              <p:custDataLst>
                <p:tags r:id="rId15"/>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4" name="平行四边形 3"/>
            <p:cNvSpPr/>
            <p:nvPr>
              <p:custDataLst>
                <p:tags r:id="rId16"/>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 name="平行四边形 4"/>
            <p:cNvSpPr/>
            <p:nvPr>
              <p:custDataLst>
                <p:tags r:id="rId17"/>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 name="平行四边形 5"/>
            <p:cNvSpPr/>
            <p:nvPr>
              <p:custDataLst>
                <p:tags r:id="rId18"/>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7" name="组合 6"/>
          <p:cNvGrpSpPr/>
          <p:nvPr>
            <p:custDataLst>
              <p:tags r:id="rId19"/>
            </p:custDataLst>
          </p:nvPr>
        </p:nvGrpSpPr>
        <p:grpSpPr>
          <a:xfrm>
            <a:off x="6834462" y="6115872"/>
            <a:ext cx="1351280" cy="104990"/>
            <a:chOff x="-2077497" y="2055193"/>
            <a:chExt cx="1351540" cy="104990"/>
          </a:xfrm>
        </p:grpSpPr>
        <p:sp>
          <p:nvSpPr>
            <p:cNvPr id="8" name="平行四边形 7"/>
            <p:cNvSpPr/>
            <p:nvPr>
              <p:custDataLst>
                <p:tags r:id="rId20"/>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 name="平行四边形 8"/>
            <p:cNvSpPr/>
            <p:nvPr>
              <p:custDataLst>
                <p:tags r:id="rId21"/>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 name="平行四边形 9"/>
            <p:cNvSpPr/>
            <p:nvPr>
              <p:custDataLst>
                <p:tags r:id="rId22"/>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1" name="平行四边形 10"/>
            <p:cNvSpPr/>
            <p:nvPr>
              <p:custDataLst>
                <p:tags r:id="rId23"/>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12" name="组合 11"/>
          <p:cNvGrpSpPr/>
          <p:nvPr>
            <p:custDataLst>
              <p:tags r:id="rId24"/>
            </p:custDataLst>
          </p:nvPr>
        </p:nvGrpSpPr>
        <p:grpSpPr>
          <a:xfrm>
            <a:off x="9542102" y="6116507"/>
            <a:ext cx="1351280" cy="104990"/>
            <a:chOff x="-2077497" y="2055193"/>
            <a:chExt cx="1351540" cy="104990"/>
          </a:xfrm>
        </p:grpSpPr>
        <p:sp>
          <p:nvSpPr>
            <p:cNvPr id="13" name="平行四边形 12"/>
            <p:cNvSpPr/>
            <p:nvPr>
              <p:custDataLst>
                <p:tags r:id="rId25"/>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4" name="平行四边形 13"/>
            <p:cNvSpPr/>
            <p:nvPr>
              <p:custDataLst>
                <p:tags r:id="rId26"/>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5" name="平行四边形 14"/>
            <p:cNvSpPr/>
            <p:nvPr>
              <p:custDataLst>
                <p:tags r:id="rId27"/>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8" name="平行四边形 17"/>
            <p:cNvSpPr/>
            <p:nvPr>
              <p:custDataLst>
                <p:tags r:id="rId28"/>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商品优化器</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Optimise </a:t>
            </a:r>
            <a:r>
              <a:rPr lang="en-US" altLang="zh-CN" sz="1400" dirty="0">
                <a:solidFill>
                  <a:schemeClr val="bg1"/>
                </a:solidFill>
                <a:latin typeface="思源黑体 CN Regular" panose="020B0500000000000000" charset="-122"/>
                <a:ea typeface="思源黑体 CN Regular" panose="020B0500000000000000" charset="-122"/>
                <a:sym typeface="+mn-ea"/>
              </a:rPr>
              <a:t> </a:t>
            </a:r>
            <a:r>
              <a:rPr lang="zh-CN" altLang="en-US" sz="1400" dirty="0">
                <a:solidFill>
                  <a:schemeClr val="bg1"/>
                </a:solidFill>
                <a:latin typeface="思源黑体 CN Regular" panose="020B0500000000000000" charset="-122"/>
                <a:ea typeface="思源黑体 CN Regular" panose="020B0500000000000000" charset="-122"/>
                <a:sym typeface="+mn-ea"/>
              </a:rPr>
              <a:t>listing</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9237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387540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商品优化器</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678815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1【商品优化器（Optimise your listing）</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商品优化器，点击【我的产品（My prtduct）】，然后点击商品优化器（Optimise your listing）即可进入商品优化器页面。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5" name="图片 4" descr="/private/var/folders/n6/nkldrfbd0n51r9x_617btb_w0000gn/T/com.kingsoft.wpsoffice.mac/photoedit2/20231212160130/temp.pngtemp"/>
          <p:cNvPicPr>
            <a:picLocks noChangeAspect="1"/>
          </p:cNvPicPr>
          <p:nvPr>
            <p:custDataLst>
              <p:tags r:id="rId5"/>
            </p:custDataLst>
          </p:nvPr>
        </p:nvPicPr>
        <p:blipFill>
          <a:blip r:embed="rId6"/>
          <a:stretch>
            <a:fillRect/>
          </a:stretch>
        </p:blipFill>
        <p:spPr>
          <a:xfrm>
            <a:off x="3161030" y="2878455"/>
            <a:ext cx="5335905" cy="253936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DIAGRAM_VIRTUALLY_FRAME" val="{&quot;height&quot;:331.13165354330704,&quot;left&quot;:59.9,&quot;top&quot;:158.75,&quot;width&quot;:833.4}"/>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DIAGRAM_VIRTUALLY_FRAME" val="{&quot;height&quot;:331.13165354330704,&quot;left&quot;:59.9,&quot;top&quot;:158.75,&quot;width&quot;:833.4}"/>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31.13165354330704,&quot;left&quot;:59.9,&quot;top&quot;:158.75,&quot;width&quot;:833.4}"/>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DIAGRAM_VIRTUALLY_FRAME" val="{&quot;height&quot;:331.13165354330704,&quot;left&quot;:59.9,&quot;top&quot;:158.75,&quot;width&quot;:833.4}"/>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DIAGRAM_VIRTUALLY_FRAME" val="{&quot;height&quot;:331.13165354330704,&quot;left&quot;:59.9,&quot;top&quot;:158.75,&quot;width&quot;:833.4}"/>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DIAGRAM_VIRTUALLY_FRAME" val="{&quot;height&quot;:331.13165354330704,&quot;left&quot;:59.9,&quot;top&quot;:158.75,&quot;width&quot;:833.4}"/>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DIAGRAM_VIRTUALLY_FRAME" val="{&quot;height&quot;:331.13165354330704,&quot;left&quot;:59.9,&quot;top&quot;:158.75,&quot;width&quot;:833.4}"/>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DIAGRAM_VIRTUALLY_FRAME" val="{&quot;height&quot;:331.13165354330704,&quot;left&quot;:59.9,&quot;top&quot;:158.75,&quot;width&quot;:833.4}"/>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DIAGRAM_VIRTUALLY_FRAME" val="{&quot;height&quot;:331.13165354330704,&quot;left&quot;:59.9,&quot;top&quot;:158.75,&quot;width&quot;:833.4}"/>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DIAGRAM_VIRTUALLY_FRAME" val="{&quot;height&quot;:331.13165354330704,&quot;left&quot;:59.9,&quot;top&quot;:158.75,&quot;width&quot;:833.4}"/>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DIAGRAM_VIRTUALLY_FRAME" val="{&quot;height&quot;:331.13165354330704,&quot;left&quot;:59.9,&quot;top&quot;:158.75,&quot;width&quot;:833.4}"/>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1.13165354330704,&quot;left&quot;:59.9,&quot;top&quot;:158.75,&quot;width&quot;:833.4}"/>
</p:tagLst>
</file>

<file path=ppt/tags/tag41.xml><?xml version="1.0" encoding="utf-8"?>
<p:tagLst xmlns:p="http://schemas.openxmlformats.org/presentationml/2006/main">
  <p:tag name="KSO_WM_DIAGRAM_VIRTUALLY_FRAME" val="{&quot;height&quot;:331.13165354330704,&quot;left&quot;:59.9,&quot;top&quot;:158.75,&quot;width&quot;:833.4}"/>
</p:tagLst>
</file>

<file path=ppt/tags/tag42.xml><?xml version="1.0" encoding="utf-8"?>
<p:tagLst xmlns:p="http://schemas.openxmlformats.org/presentationml/2006/main">
  <p:tag name="KSO_WM_DIAGRAM_VIRTUALLY_FRAME" val="{&quot;height&quot;:331.13165354330704,&quot;left&quot;:59.9,&quot;top&quot;:158.75,&quot;width&quot;:833.4}"/>
</p:tagLst>
</file>

<file path=ppt/tags/tag43.xml><?xml version="1.0" encoding="utf-8"?>
<p:tagLst xmlns:p="http://schemas.openxmlformats.org/presentationml/2006/main">
  <p:tag name="KSO_WM_DIAGRAM_VIRTUALLY_FRAME" val="{&quot;height&quot;:331.13165354330704,&quot;left&quot;:59.9,&quot;top&quot;:158.75,&quot;width&quot;:833.4}"/>
</p:tagLst>
</file>

<file path=ppt/tags/tag44.xml><?xml version="1.0" encoding="utf-8"?>
<p:tagLst xmlns:p="http://schemas.openxmlformats.org/presentationml/2006/main">
  <p:tag name="KSO_WM_DIAGRAM_VIRTUALLY_FRAME" val="{&quot;height&quot;:331.13165354330704,&quot;left&quot;:59.9,&quot;top&quot;:158.75,&quot;width&quot;:833.4}"/>
</p:tagLst>
</file>

<file path=ppt/tags/tag45.xml><?xml version="1.0" encoding="utf-8"?>
<p:tagLst xmlns:p="http://schemas.openxmlformats.org/presentationml/2006/main">
  <p:tag name="KSO_WM_DIAGRAM_VIRTUALLY_FRAME" val="{&quot;height&quot;:331.13165354330704,&quot;left&quot;:59.9,&quot;top&quot;:158.75,&quot;width&quot;:833.4}"/>
</p:tagLst>
</file>

<file path=ppt/tags/tag46.xml><?xml version="1.0" encoding="utf-8"?>
<p:tagLst xmlns:p="http://schemas.openxmlformats.org/presentationml/2006/main">
  <p:tag name="KSO_WM_DIAGRAM_VIRTUALLY_FRAME" val="{&quot;height&quot;:331.13165354330704,&quot;left&quot;:59.9,&quot;top&quot;:158.75,&quot;width&quot;:833.4}"/>
</p:tagLst>
</file>

<file path=ppt/tags/tag47.xml><?xml version="1.0" encoding="utf-8"?>
<p:tagLst xmlns:p="http://schemas.openxmlformats.org/presentationml/2006/main">
  <p:tag name="KSO_WM_DIAGRAM_VIRTUALLY_FRAME" val="{&quot;height&quot;:331.13165354330704,&quot;left&quot;:59.9,&quot;top&quot;:158.75,&quot;width&quot;:833.4}"/>
</p:tagLst>
</file>

<file path=ppt/tags/tag48.xml><?xml version="1.0" encoding="utf-8"?>
<p:tagLst xmlns:p="http://schemas.openxmlformats.org/presentationml/2006/main">
  <p:tag name="KSO_WM_DIAGRAM_VIRTUALLY_FRAME" val="{&quot;height&quot;:331.13165354330704,&quot;left&quot;:59.9,&quot;top&quot;:158.75,&quot;width&quot;:833.4}"/>
</p:tagLst>
</file>

<file path=ppt/tags/tag49.xml><?xml version="1.0" encoding="utf-8"?>
<p:tagLst xmlns:p="http://schemas.openxmlformats.org/presentationml/2006/main">
  <p:tag name="KSO_WM_DIAGRAM_VIRTUALLY_FRAME" val="{&quot;height&quot;:331.13165354330704,&quot;left&quot;:59.9,&quot;top&quot;:158.75,&quot;width&quot;:833.4}"/>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1.13165354330704,&quot;left&quot;:59.9,&quot;top&quot;:158.75,&quot;width&quot;:833.4}"/>
</p:tagLst>
</file>

<file path=ppt/tags/tag51.xml><?xml version="1.0" encoding="utf-8"?>
<p:tagLst xmlns:p="http://schemas.openxmlformats.org/presentationml/2006/main">
  <p:tag name="KSO_WM_DIAGRAM_VIRTUALLY_FRAME" val="{&quot;height&quot;:331.13165354330704,&quot;left&quot;:59.9,&quot;top&quot;:158.75,&quot;width&quot;:833.4}"/>
</p:tagLst>
</file>

<file path=ppt/tags/tag5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3.xml><?xml version="1.0" encoding="utf-8"?>
<p:tagLst xmlns:p="http://schemas.openxmlformats.org/presentationml/2006/main">
  <p:tag name="KSO_WM_DIAGRAM_VIRTUALLY_FRAME" val="{&quot;height&quot;:331.13165354330704,&quot;left&quot;:59.9,&quot;top&quot;:158.75,&quot;width&quot;:833.4}"/>
</p:tagLst>
</file>

<file path=ppt/tags/tag54.xml><?xml version="1.0" encoding="utf-8"?>
<p:tagLst xmlns:p="http://schemas.openxmlformats.org/presentationml/2006/main">
  <p:tag name="KSO_WM_DIAGRAM_VIRTUALLY_FRAME" val="{&quot;height&quot;:331.13165354330704,&quot;left&quot;:59.9,&quot;top&quot;:158.75,&quot;width&quot;:833.4}"/>
</p:tagLst>
</file>

<file path=ppt/tags/tag55.xml><?xml version="1.0" encoding="utf-8"?>
<p:tagLst xmlns:p="http://schemas.openxmlformats.org/presentationml/2006/main">
  <p:tag name="KSO_WM_DIAGRAM_VIRTUALLY_FRAME" val="{&quot;height&quot;:331.13165354330704,&quot;left&quot;:59.9,&quot;top&quot;:158.75,&quot;width&quot;:833.4}"/>
</p:tagLst>
</file>

<file path=ppt/tags/tag56.xml><?xml version="1.0" encoding="utf-8"?>
<p:tagLst xmlns:p="http://schemas.openxmlformats.org/presentationml/2006/main">
  <p:tag name="KSO_WM_DIAGRAM_VIRTUALLY_FRAME" val="{&quot;height&quot;:331.13165354330704,&quot;left&quot;:59.9,&quot;top&quot;:158.75,&quot;width&quot;:833.4}"/>
</p:tagLst>
</file>

<file path=ppt/tags/tag57.xml><?xml version="1.0" encoding="utf-8"?>
<p:tagLst xmlns:p="http://schemas.openxmlformats.org/presentationml/2006/main">
  <p:tag name="KSO_WM_DIAGRAM_VIRTUALLY_FRAME" val="{&quot;height&quot;:331.13165354330704,&quot;left&quot;:59.9,&quot;top&quot;:158.75,&quot;width&quot;:833.4}"/>
</p:tagLst>
</file>

<file path=ppt/tags/tag58.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9.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1.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3.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4.xml><?xml version="1.0" encoding="utf-8"?>
<p:tagLst xmlns:p="http://schemas.openxmlformats.org/presentationml/2006/main">
  <p:tag name="KSO_WM_DIAGRAM_VIRTUALLY_FRAME" val="{&quot;height&quot;:331.13165354330704,&quot;left&quot;:111.72614173228347,&quot;top&quot;:158.75,&quot;width&quot;:746.0204724409448}"/>
</p:tagLst>
</file>

<file path=ppt/tags/tag65.xml><?xml version="1.0" encoding="utf-8"?>
<p:tagLst xmlns:p="http://schemas.openxmlformats.org/presentationml/2006/main">
  <p:tag name="KSO_WM_DIAGRAM_VIRTUALLY_FRAME" val="{&quot;height&quot;:331.13165354330704,&quot;left&quot;:111.72614173228347,&quot;top&quot;:158.75,&quot;width&quot;:746.0204724409448}"/>
</p:tagLst>
</file>

<file path=ppt/tags/tag66.xml><?xml version="1.0" encoding="utf-8"?>
<p:tagLst xmlns:p="http://schemas.openxmlformats.org/presentationml/2006/main">
  <p:tag name="KSO_WM_DIAGRAM_VIRTUALLY_FRAME" val="{&quot;height&quot;:331.13165354330704,&quot;left&quot;:111.72614173228347,&quot;top&quot;:158.75,&quot;width&quot;:746.0204724409448}"/>
</p:tagLst>
</file>

<file path=ppt/tags/tag67.xml><?xml version="1.0" encoding="utf-8"?>
<p:tagLst xmlns:p="http://schemas.openxmlformats.org/presentationml/2006/main">
  <p:tag name="KSO_WM_DIAGRAM_VIRTUALLY_FRAME" val="{&quot;height&quot;:331.13165354330704,&quot;left&quot;:111.72614173228347,&quot;top&quot;:158.75,&quot;width&quot;:746.0204724409448}"/>
</p:tagLst>
</file>

<file path=ppt/tags/tag68.xml><?xml version="1.0" encoding="utf-8"?>
<p:tagLst xmlns:p="http://schemas.openxmlformats.org/presentationml/2006/main">
  <p:tag name="KSO_WM_DIAGRAM_VIRTUALLY_FRAME" val="{&quot;height&quot;:331.13165354330704,&quot;left&quot;:111.72614173228347,&quot;top&quot;:158.75,&quot;width&quot;:746.0204724409448}"/>
</p:tagLst>
</file>

<file path=ppt/tags/tag69.xml><?xml version="1.0" encoding="utf-8"?>
<p:tagLst xmlns:p="http://schemas.openxmlformats.org/presentationml/2006/main">
  <p:tag name="KSO_WM_DIAGRAM_VIRTUALLY_FRAME" val="{&quot;height&quot;:331.13165354330704,&quot;left&quot;:111.72614173228347,&quot;top&quot;:158.75,&quot;width&quot;:746.020472440944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331.13165354330704,&quot;left&quot;:111.72614173228347,&quot;top&quot;:158.75,&quot;width&quot;:746.0204724409448}"/>
</p:tagLst>
</file>

<file path=ppt/tags/tag71.xml><?xml version="1.0" encoding="utf-8"?>
<p:tagLst xmlns:p="http://schemas.openxmlformats.org/presentationml/2006/main">
  <p:tag name="KSO_WM_DIAGRAM_VIRTUALLY_FRAME" val="{&quot;height&quot;:331.13165354330704,&quot;left&quot;:111.72614173228347,&quot;top&quot;:158.75,&quot;width&quot;:746.0204724409448}"/>
</p:tagLst>
</file>

<file path=ppt/tags/tag72.xml><?xml version="1.0" encoding="utf-8"?>
<p:tagLst xmlns:p="http://schemas.openxmlformats.org/presentationml/2006/main">
  <p:tag name="KSO_WM_DIAGRAM_VIRTUALLY_FRAME" val="{&quot;height&quot;:331.13165354330704,&quot;left&quot;:111.72614173228347,&quot;top&quot;:158.75,&quot;width&quot;:746.0204724409448}"/>
</p:tagLst>
</file>

<file path=ppt/tags/tag73.xml><?xml version="1.0" encoding="utf-8"?>
<p:tagLst xmlns:p="http://schemas.openxmlformats.org/presentationml/2006/main">
  <p:tag name="KSO_WM_DIAGRAM_VIRTUALLY_FRAME" val="{&quot;height&quot;:331.13165354330704,&quot;left&quot;:111.72614173228347,&quot;top&quot;:158.75,&quot;width&quot;:746.0204724409448}"/>
</p:tagLst>
</file>

<file path=ppt/tags/tag74.xml><?xml version="1.0" encoding="utf-8"?>
<p:tagLst xmlns:p="http://schemas.openxmlformats.org/presentationml/2006/main">
  <p:tag name="KSO_WM_DIAGRAM_VIRTUALLY_FRAME" val="{&quot;height&quot;:331.13165354330704,&quot;left&quot;:111.72614173228347,&quot;top&quot;:158.75,&quot;width&quot;:746.0204724409448}"/>
</p:tagLst>
</file>

<file path=ppt/tags/tag75.xml><?xml version="1.0" encoding="utf-8"?>
<p:tagLst xmlns:p="http://schemas.openxmlformats.org/presentationml/2006/main">
  <p:tag name="KSO_WM_DIAGRAM_VIRTUALLY_FRAME" val="{&quot;height&quot;:331.13165354330704,&quot;left&quot;:111.72614173228347,&quot;top&quot;:158.75,&quot;width&quot;:746.0204724409448}"/>
</p:tagLst>
</file>

<file path=ppt/tags/tag76.xml><?xml version="1.0" encoding="utf-8"?>
<p:tagLst xmlns:p="http://schemas.openxmlformats.org/presentationml/2006/main">
  <p:tag name="KSO_WM_DIAGRAM_VIRTUALLY_FRAME" val="{&quot;height&quot;:331.13165354330704,&quot;left&quot;:111.72614173228347,&quot;top&quot;:158.75,&quot;width&quot;:746.0204724409448}"/>
</p:tagLst>
</file>

<file path=ppt/tags/tag77.xml><?xml version="1.0" encoding="utf-8"?>
<p:tagLst xmlns:p="http://schemas.openxmlformats.org/presentationml/2006/main">
  <p:tag name="KSO_WM_DIAGRAM_VIRTUALLY_FRAME" val="{&quot;height&quot;:331.13165354330704,&quot;left&quot;:111.72614173228347,&quot;top&quot;:158.75,&quot;width&quot;:746.0204724409448}"/>
</p:tagLst>
</file>

<file path=ppt/tags/tag78.xml><?xml version="1.0" encoding="utf-8"?>
<p:tagLst xmlns:p="http://schemas.openxmlformats.org/presentationml/2006/main">
  <p:tag name="KSO_WM_DIAGRAM_VIRTUALLY_FRAME" val="{&quot;height&quot;:331.13165354330704,&quot;left&quot;:111.72614173228347,&quot;top&quot;:158.75,&quot;width&quot;:746.0204724409448}"/>
</p:tagLst>
</file>

<file path=ppt/tags/tag79.xml><?xml version="1.0" encoding="utf-8"?>
<p:tagLst xmlns:p="http://schemas.openxmlformats.org/presentationml/2006/main">
  <p:tag name="KSO_WM_DIAGRAM_VIRTUALLY_FRAME" val="{&quot;height&quot;:331.13165354330704,&quot;left&quot;:111.72614173228347,&quot;top&quot;:158.75,&quot;width&quot;:746.020472440944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331.13165354330704,&quot;left&quot;:111.72614173228347,&quot;top&quot;:158.75,&quot;width&quot;:746.0204724409448}"/>
</p:tagLst>
</file>

<file path=ppt/tags/tag81.xml><?xml version="1.0" encoding="utf-8"?>
<p:tagLst xmlns:p="http://schemas.openxmlformats.org/presentationml/2006/main">
  <p:tag name="KSO_WM_DIAGRAM_VIRTUALLY_FRAME" val="{&quot;height&quot;:331.13165354330704,&quot;left&quot;:111.72614173228347,&quot;top&quot;:158.75,&quot;width&quot;:746.0204724409448}"/>
</p:tagLst>
</file>

<file path=ppt/tags/tag82.xml><?xml version="1.0" encoding="utf-8"?>
<p:tagLst xmlns:p="http://schemas.openxmlformats.org/presentationml/2006/main">
  <p:tag name="KSO_WM_DIAGRAM_VIRTUALLY_FRAME" val="{&quot;height&quot;:331.13165354330704,&quot;left&quot;:111.72614173228347,&quot;top&quot;:158.75,&quot;width&quot;:746.0204724409448}"/>
</p:tagLst>
</file>

<file path=ppt/tags/tag83.xml><?xml version="1.0" encoding="utf-8"?>
<p:tagLst xmlns:p="http://schemas.openxmlformats.org/presentationml/2006/main">
  <p:tag name="KSO_WM_DIAGRAM_VIRTUALLY_FRAME" val="{&quot;height&quot;:331.13165354330704,&quot;left&quot;:111.72614173228347,&quot;top&quot;:158.75,&quot;width&quot;:746.0204724409448}"/>
</p:tagLst>
</file>

<file path=ppt/tags/tag84.xml><?xml version="1.0" encoding="utf-8"?>
<p:tagLst xmlns:p="http://schemas.openxmlformats.org/presentationml/2006/main">
  <p:tag name="KSO_WM_DIAGRAM_VIRTUALLY_FRAME" val="{&quot;height&quot;:331.13165354330704,&quot;left&quot;:111.72614173228347,&quot;top&quot;:158.75,&quot;width&quot;:746.0204724409448}"/>
</p:tagLst>
</file>

<file path=ppt/tags/tag85.xml><?xml version="1.0" encoding="utf-8"?>
<p:tagLst xmlns:p="http://schemas.openxmlformats.org/presentationml/2006/main">
  <p:tag name="KSO_WM_DIAGRAM_VIRTUALLY_FRAME" val="{&quot;height&quot;:331.13165354330704,&quot;left&quot;:111.72614173228347,&quot;top&quot;:158.75,&quot;width&quot;:746.0204724409448}"/>
</p:tagLst>
</file>

<file path=ppt/tags/tag86.xml><?xml version="1.0" encoding="utf-8"?>
<p:tagLst xmlns:p="http://schemas.openxmlformats.org/presentationml/2006/main">
  <p:tag name="KSO_WM_DIAGRAM_VIRTUALLY_FRAME" val="{&quot;height&quot;:331.13165354330704,&quot;left&quot;:111.72614173228347,&quot;top&quot;:158.75,&quot;width&quot;:746.0204724409448}"/>
</p:tagLst>
</file>

<file path=ppt/tags/tag87.xml><?xml version="1.0" encoding="utf-8"?>
<p:tagLst xmlns:p="http://schemas.openxmlformats.org/presentationml/2006/main">
  <p:tag name="KSO_WM_DIAGRAM_VIRTUALLY_FRAME" val="{&quot;height&quot;:331.13165354330704,&quot;left&quot;:111.72614173228347,&quot;top&quot;:158.75,&quot;width&quot;:746.0204724409448}"/>
</p:tagLst>
</file>

<file path=ppt/tags/tag88.xml><?xml version="1.0" encoding="utf-8"?>
<p:tagLst xmlns:p="http://schemas.openxmlformats.org/presentationml/2006/main">
  <p:tag name="KSO_WM_DIAGRAM_VIRTUALLY_FRAME" val="{&quot;height&quot;:331.13165354330704,&quot;left&quot;:111.72614173228347,&quot;top&quot;:158.75,&quot;width&quot;:746.0204724409448}"/>
</p:tagLst>
</file>

<file path=ppt/tags/tag89.xml><?xml version="1.0" encoding="utf-8"?>
<p:tagLst xmlns:p="http://schemas.openxmlformats.org/presentationml/2006/main">
  <p:tag name="KSO_WM_DIAGRAM_VIRTUALLY_FRAME" val="{&quot;height&quot;:331.13165354330704,&quot;left&quot;:111.72614173228347,&quot;top&quot;:158.75,&quot;width&quot;:746.020472440944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331.13165354330704,&quot;left&quot;:111.72614173228347,&quot;top&quot;:158.75,&quot;width&quot;:746.0204724409448}"/>
</p:tagLst>
</file>

<file path=ppt/tags/tag91.xml><?xml version="1.0" encoding="utf-8"?>
<p:tagLst xmlns:p="http://schemas.openxmlformats.org/presentationml/2006/main">
  <p:tag name="KSO_WM_DIAGRAM_VIRTUALLY_FRAME" val="{&quot;height&quot;:331.13165354330704,&quot;left&quot;:111.72614173228347,&quot;top&quot;:158.75,&quot;width&quot;:746.0204724409448}"/>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5146</Words>
  <Application>WPS 演示</Application>
  <PresentationFormat>宽屏</PresentationFormat>
  <Paragraphs>464</Paragraphs>
  <Slides>45</Slides>
  <Notes>1</Notes>
  <HiddenSlides>1</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45</vt:i4>
      </vt:variant>
    </vt:vector>
  </HeadingPairs>
  <TitlesOfParts>
    <vt:vector size="64"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思源宋体 CN ExtraLight</vt:lpstr>
      <vt:lpstr>思源宋体 CN Medium</vt:lpstr>
      <vt:lpstr>汉仪雅酷黑 75W</vt:lpstr>
      <vt:lpstr>黑体</vt:lpstr>
      <vt:lpstr>微软雅黑</vt:lpstr>
      <vt:lpstr>Arial Unicode MS</vt:lpstr>
      <vt:lpstr>等线</vt:lpstr>
      <vt:lpstr>Calibri</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225</cp:revision>
  <dcterms:created xsi:type="dcterms:W3CDTF">2024-03-21T07:59:00Z</dcterms:created>
  <dcterms:modified xsi:type="dcterms:W3CDTF">2024-03-22T08:33:51Z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